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79"/>
  </p:notesMasterIdLst>
  <p:sldIdLst>
    <p:sldId id="256" r:id="rId2"/>
    <p:sldId id="286" r:id="rId3"/>
    <p:sldId id="740" r:id="rId4"/>
    <p:sldId id="727" r:id="rId5"/>
    <p:sldId id="753" r:id="rId6"/>
    <p:sldId id="696" r:id="rId7"/>
    <p:sldId id="754" r:id="rId8"/>
    <p:sldId id="743" r:id="rId9"/>
    <p:sldId id="744" r:id="rId10"/>
    <p:sldId id="704" r:id="rId11"/>
    <p:sldId id="767" r:id="rId12"/>
    <p:sldId id="747" r:id="rId13"/>
    <p:sldId id="529" r:id="rId14"/>
    <p:sldId id="530" r:id="rId15"/>
    <p:sldId id="622" r:id="rId16"/>
    <p:sldId id="531" r:id="rId17"/>
    <p:sldId id="532" r:id="rId18"/>
    <p:sldId id="745" r:id="rId19"/>
    <p:sldId id="746" r:id="rId20"/>
    <p:sldId id="742" r:id="rId21"/>
    <p:sldId id="711" r:id="rId22"/>
    <p:sldId id="714" r:id="rId23"/>
    <p:sldId id="751" r:id="rId24"/>
    <p:sldId id="752" r:id="rId25"/>
    <p:sldId id="749" r:id="rId26"/>
    <p:sldId id="716" r:id="rId27"/>
    <p:sldId id="720" r:id="rId28"/>
    <p:sldId id="750" r:id="rId29"/>
    <p:sldId id="663" r:id="rId30"/>
    <p:sldId id="630" r:id="rId31"/>
    <p:sldId id="264" r:id="rId32"/>
    <p:sldId id="258" r:id="rId33"/>
    <p:sldId id="604" r:id="rId34"/>
    <p:sldId id="569" r:id="rId35"/>
    <p:sldId id="668" r:id="rId36"/>
    <p:sldId id="666" r:id="rId37"/>
    <p:sldId id="667" r:id="rId38"/>
    <p:sldId id="670" r:id="rId39"/>
    <p:sldId id="260" r:id="rId40"/>
    <p:sldId id="669" r:id="rId41"/>
    <p:sldId id="570" r:id="rId42"/>
    <p:sldId id="571" r:id="rId43"/>
    <p:sldId id="572" r:id="rId44"/>
    <p:sldId id="573" r:id="rId45"/>
    <p:sldId id="574" r:id="rId46"/>
    <p:sldId id="575" r:id="rId47"/>
    <p:sldId id="576" r:id="rId48"/>
    <p:sldId id="631" r:id="rId49"/>
    <p:sldId id="616" r:id="rId50"/>
    <p:sldId id="577" r:id="rId51"/>
    <p:sldId id="578" r:id="rId52"/>
    <p:sldId id="270" r:id="rId53"/>
    <p:sldId id="273" r:id="rId54"/>
    <p:sldId id="579" r:id="rId55"/>
    <p:sldId id="580" r:id="rId56"/>
    <p:sldId id="581" r:id="rId57"/>
    <p:sldId id="582" r:id="rId58"/>
    <p:sldId id="634" r:id="rId59"/>
    <p:sldId id="635" r:id="rId60"/>
    <p:sldId id="298" r:id="rId61"/>
    <p:sldId id="299" r:id="rId62"/>
    <p:sldId id="302" r:id="rId63"/>
    <p:sldId id="303" r:id="rId64"/>
    <p:sldId id="305" r:id="rId65"/>
    <p:sldId id="306" r:id="rId66"/>
    <p:sldId id="308" r:id="rId67"/>
    <p:sldId id="309" r:id="rId68"/>
    <p:sldId id="310" r:id="rId69"/>
    <p:sldId id="312" r:id="rId70"/>
    <p:sldId id="313" r:id="rId71"/>
    <p:sldId id="653" r:id="rId72"/>
    <p:sldId id="654" r:id="rId73"/>
    <p:sldId id="656" r:id="rId74"/>
    <p:sldId id="728" r:id="rId75"/>
    <p:sldId id="729" r:id="rId76"/>
    <p:sldId id="730" r:id="rId77"/>
    <p:sldId id="373" r:id="rId7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BC3D28-D713-448E-989D-6CF8502C17C4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86E77A8-35FB-4D1F-B86B-FFC204B7DFEA}">
      <dgm:prSet/>
      <dgm:spPr/>
      <dgm:t>
        <a:bodyPr/>
        <a:lstStyle/>
        <a:p>
          <a:r>
            <a:rPr lang="en-US"/>
            <a:t>Support for modular programming </a:t>
          </a:r>
        </a:p>
      </dgm:t>
    </dgm:pt>
    <dgm:pt modelId="{FEC4BAB5-690B-47E6-9A31-AC25FE326067}" type="parTrans" cxnId="{12B6025F-1A67-4A3B-B295-5ADE7965C97C}">
      <dgm:prSet/>
      <dgm:spPr/>
      <dgm:t>
        <a:bodyPr/>
        <a:lstStyle/>
        <a:p>
          <a:endParaRPr lang="en-US"/>
        </a:p>
      </dgm:t>
    </dgm:pt>
    <dgm:pt modelId="{36733433-C672-45BB-994E-CF553B402372}" type="sibTrans" cxnId="{12B6025F-1A67-4A3B-B295-5ADE7965C97C}">
      <dgm:prSet/>
      <dgm:spPr/>
      <dgm:t>
        <a:bodyPr/>
        <a:lstStyle/>
        <a:p>
          <a:endParaRPr lang="en-US"/>
        </a:p>
      </dgm:t>
    </dgm:pt>
    <dgm:pt modelId="{EAA15E2B-C555-4AF3-9B12-7249C26A3F2F}">
      <dgm:prSet/>
      <dgm:spPr/>
      <dgm:t>
        <a:bodyPr/>
        <a:lstStyle/>
        <a:p>
          <a:r>
            <a:rPr lang="en-US"/>
            <a:t>Reduction in program size.</a:t>
          </a:r>
        </a:p>
      </dgm:t>
    </dgm:pt>
    <dgm:pt modelId="{2759DABF-463B-43A6-B20E-1A12FB278B15}" type="parTrans" cxnId="{A4C0361A-7C5A-456C-8361-5D12BD205FD3}">
      <dgm:prSet/>
      <dgm:spPr/>
      <dgm:t>
        <a:bodyPr/>
        <a:lstStyle/>
        <a:p>
          <a:endParaRPr lang="en-US"/>
        </a:p>
      </dgm:t>
    </dgm:pt>
    <dgm:pt modelId="{9029FB3C-43EC-40C3-A606-D71188CBDFC6}" type="sibTrans" cxnId="{A4C0361A-7C5A-456C-8361-5D12BD205FD3}">
      <dgm:prSet/>
      <dgm:spPr/>
      <dgm:t>
        <a:bodyPr/>
        <a:lstStyle/>
        <a:p>
          <a:endParaRPr lang="en-US"/>
        </a:p>
      </dgm:t>
    </dgm:pt>
    <dgm:pt modelId="{0CFC4262-67D0-4718-9372-11FA8E49744E}">
      <dgm:prSet/>
      <dgm:spPr/>
      <dgm:t>
        <a:bodyPr/>
        <a:lstStyle/>
        <a:p>
          <a:r>
            <a:rPr lang="en-US"/>
            <a:t>Code duplication is avoided. </a:t>
          </a:r>
        </a:p>
      </dgm:t>
    </dgm:pt>
    <dgm:pt modelId="{A50CD66D-17ED-4FEF-A9EB-086B7B3EABC2}" type="parTrans" cxnId="{FD5F748B-87FF-4EA5-9F20-FA5F0C6F9965}">
      <dgm:prSet/>
      <dgm:spPr/>
      <dgm:t>
        <a:bodyPr/>
        <a:lstStyle/>
        <a:p>
          <a:endParaRPr lang="en-US"/>
        </a:p>
      </dgm:t>
    </dgm:pt>
    <dgm:pt modelId="{0EF7D525-EF71-4F97-B04F-C1E2DA35782C}" type="sibTrans" cxnId="{FD5F748B-87FF-4EA5-9F20-FA5F0C6F9965}">
      <dgm:prSet/>
      <dgm:spPr/>
      <dgm:t>
        <a:bodyPr/>
        <a:lstStyle/>
        <a:p>
          <a:endParaRPr lang="en-US"/>
        </a:p>
      </dgm:t>
    </dgm:pt>
    <dgm:pt modelId="{78EDD53E-2D90-42FE-8286-18CD4D7FE5EF}">
      <dgm:prSet/>
      <dgm:spPr/>
      <dgm:t>
        <a:bodyPr/>
        <a:lstStyle/>
        <a:p>
          <a:r>
            <a:rPr lang="en-US"/>
            <a:t>Code reusability is provided. </a:t>
          </a:r>
        </a:p>
      </dgm:t>
    </dgm:pt>
    <dgm:pt modelId="{3DC4E1F3-C432-4090-9F08-CF775EE5B95C}" type="parTrans" cxnId="{50CFB6CE-C18E-482E-8B3D-F35D7C147E47}">
      <dgm:prSet/>
      <dgm:spPr/>
      <dgm:t>
        <a:bodyPr/>
        <a:lstStyle/>
        <a:p>
          <a:endParaRPr lang="en-US"/>
        </a:p>
      </dgm:t>
    </dgm:pt>
    <dgm:pt modelId="{CDF250F7-73C2-4CF8-9EAA-72D50FAA24B5}" type="sibTrans" cxnId="{50CFB6CE-C18E-482E-8B3D-F35D7C147E47}">
      <dgm:prSet/>
      <dgm:spPr/>
      <dgm:t>
        <a:bodyPr/>
        <a:lstStyle/>
        <a:p>
          <a:endParaRPr lang="en-US"/>
        </a:p>
      </dgm:t>
    </dgm:pt>
    <dgm:pt modelId="{C1F25001-D13A-4D00-A4C1-F906337D124E}">
      <dgm:prSet/>
      <dgm:spPr/>
      <dgm:t>
        <a:bodyPr/>
        <a:lstStyle/>
        <a:p>
          <a:r>
            <a:rPr lang="en-US"/>
            <a:t>Functions can be called repetitively. </a:t>
          </a:r>
        </a:p>
      </dgm:t>
    </dgm:pt>
    <dgm:pt modelId="{E981AD4D-C62C-499B-9022-363D01D82087}" type="parTrans" cxnId="{FAA225CC-5A7B-4DF8-AF71-C477587BB0EF}">
      <dgm:prSet/>
      <dgm:spPr/>
      <dgm:t>
        <a:bodyPr/>
        <a:lstStyle/>
        <a:p>
          <a:endParaRPr lang="en-US"/>
        </a:p>
      </dgm:t>
    </dgm:pt>
    <dgm:pt modelId="{6FDD5C98-2617-4B5A-8061-C5AA68C364AD}" type="sibTrans" cxnId="{FAA225CC-5A7B-4DF8-AF71-C477587BB0EF}">
      <dgm:prSet/>
      <dgm:spPr/>
      <dgm:t>
        <a:bodyPr/>
        <a:lstStyle/>
        <a:p>
          <a:endParaRPr lang="en-US"/>
        </a:p>
      </dgm:t>
    </dgm:pt>
    <dgm:pt modelId="{1DBFE4F9-8142-4A03-992C-C8C53FCE21A8}">
      <dgm:prSet/>
      <dgm:spPr/>
      <dgm:t>
        <a:bodyPr/>
        <a:lstStyle/>
        <a:p>
          <a:r>
            <a:rPr lang="en-US"/>
            <a:t>A set of functions can be used to form libraries</a:t>
          </a:r>
        </a:p>
      </dgm:t>
    </dgm:pt>
    <dgm:pt modelId="{8DB3007F-A2F1-4F56-BEB6-25BBB6EC25CF}" type="parTrans" cxnId="{24BDD362-684D-4FFA-84F1-5452550D9379}">
      <dgm:prSet/>
      <dgm:spPr/>
      <dgm:t>
        <a:bodyPr/>
        <a:lstStyle/>
        <a:p>
          <a:endParaRPr lang="en-US"/>
        </a:p>
      </dgm:t>
    </dgm:pt>
    <dgm:pt modelId="{C4A19F56-40C5-453D-A5A8-6549C8BDC83E}" type="sibTrans" cxnId="{24BDD362-684D-4FFA-84F1-5452550D9379}">
      <dgm:prSet/>
      <dgm:spPr/>
      <dgm:t>
        <a:bodyPr/>
        <a:lstStyle/>
        <a:p>
          <a:endParaRPr lang="en-US"/>
        </a:p>
      </dgm:t>
    </dgm:pt>
    <dgm:pt modelId="{848AAA0F-43FD-4350-A791-057ED90C24AA}" type="pres">
      <dgm:prSet presAssocID="{2ABC3D28-D713-448E-989D-6CF8502C17C4}" presName="vert0" presStyleCnt="0">
        <dgm:presLayoutVars>
          <dgm:dir/>
          <dgm:animOne val="branch"/>
          <dgm:animLvl val="lvl"/>
        </dgm:presLayoutVars>
      </dgm:prSet>
      <dgm:spPr/>
    </dgm:pt>
    <dgm:pt modelId="{E76B2B88-24C7-497A-8C1A-70B8BD40B34D}" type="pres">
      <dgm:prSet presAssocID="{386E77A8-35FB-4D1F-B86B-FFC204B7DFEA}" presName="thickLine" presStyleLbl="alignNode1" presStyleIdx="0" presStyleCnt="6"/>
      <dgm:spPr/>
    </dgm:pt>
    <dgm:pt modelId="{77E64430-C5C9-4BFF-8392-2A9677FEC7C9}" type="pres">
      <dgm:prSet presAssocID="{386E77A8-35FB-4D1F-B86B-FFC204B7DFEA}" presName="horz1" presStyleCnt="0"/>
      <dgm:spPr/>
    </dgm:pt>
    <dgm:pt modelId="{CCB81DD7-C463-42B8-BB7C-C1D9BB2B86AA}" type="pres">
      <dgm:prSet presAssocID="{386E77A8-35FB-4D1F-B86B-FFC204B7DFEA}" presName="tx1" presStyleLbl="revTx" presStyleIdx="0" presStyleCnt="6"/>
      <dgm:spPr/>
    </dgm:pt>
    <dgm:pt modelId="{CC7A53D1-3EF5-4474-BCAC-A718AF49330F}" type="pres">
      <dgm:prSet presAssocID="{386E77A8-35FB-4D1F-B86B-FFC204B7DFEA}" presName="vert1" presStyleCnt="0"/>
      <dgm:spPr/>
    </dgm:pt>
    <dgm:pt modelId="{93EB73B9-7036-4CBF-92EA-33BEB102938B}" type="pres">
      <dgm:prSet presAssocID="{EAA15E2B-C555-4AF3-9B12-7249C26A3F2F}" presName="thickLine" presStyleLbl="alignNode1" presStyleIdx="1" presStyleCnt="6"/>
      <dgm:spPr/>
    </dgm:pt>
    <dgm:pt modelId="{1FACF8F1-D192-481B-B866-86D0999B6D42}" type="pres">
      <dgm:prSet presAssocID="{EAA15E2B-C555-4AF3-9B12-7249C26A3F2F}" presName="horz1" presStyleCnt="0"/>
      <dgm:spPr/>
    </dgm:pt>
    <dgm:pt modelId="{6676ADA8-B7C6-4D3A-BEE0-4653569025DB}" type="pres">
      <dgm:prSet presAssocID="{EAA15E2B-C555-4AF3-9B12-7249C26A3F2F}" presName="tx1" presStyleLbl="revTx" presStyleIdx="1" presStyleCnt="6"/>
      <dgm:spPr/>
    </dgm:pt>
    <dgm:pt modelId="{9572B286-44F4-4788-85FC-2FA9FF9E0AE7}" type="pres">
      <dgm:prSet presAssocID="{EAA15E2B-C555-4AF3-9B12-7249C26A3F2F}" presName="vert1" presStyleCnt="0"/>
      <dgm:spPr/>
    </dgm:pt>
    <dgm:pt modelId="{F80280D7-398F-47F0-8833-C338B97CF3E7}" type="pres">
      <dgm:prSet presAssocID="{0CFC4262-67D0-4718-9372-11FA8E49744E}" presName="thickLine" presStyleLbl="alignNode1" presStyleIdx="2" presStyleCnt="6"/>
      <dgm:spPr/>
    </dgm:pt>
    <dgm:pt modelId="{45BD1C05-D31E-4B22-8B14-D7B10048F17B}" type="pres">
      <dgm:prSet presAssocID="{0CFC4262-67D0-4718-9372-11FA8E49744E}" presName="horz1" presStyleCnt="0"/>
      <dgm:spPr/>
    </dgm:pt>
    <dgm:pt modelId="{6865364F-A4E2-49EE-8E82-FA5B86937FB4}" type="pres">
      <dgm:prSet presAssocID="{0CFC4262-67D0-4718-9372-11FA8E49744E}" presName="tx1" presStyleLbl="revTx" presStyleIdx="2" presStyleCnt="6"/>
      <dgm:spPr/>
    </dgm:pt>
    <dgm:pt modelId="{C8E488A6-5BED-4B97-B003-D65DDBA6F393}" type="pres">
      <dgm:prSet presAssocID="{0CFC4262-67D0-4718-9372-11FA8E49744E}" presName="vert1" presStyleCnt="0"/>
      <dgm:spPr/>
    </dgm:pt>
    <dgm:pt modelId="{83B3CBE2-112B-44A6-884D-ADA8CBD4994B}" type="pres">
      <dgm:prSet presAssocID="{78EDD53E-2D90-42FE-8286-18CD4D7FE5EF}" presName="thickLine" presStyleLbl="alignNode1" presStyleIdx="3" presStyleCnt="6"/>
      <dgm:spPr/>
    </dgm:pt>
    <dgm:pt modelId="{D7F8D9AC-DB02-44AD-B0A2-3ADBE708E421}" type="pres">
      <dgm:prSet presAssocID="{78EDD53E-2D90-42FE-8286-18CD4D7FE5EF}" presName="horz1" presStyleCnt="0"/>
      <dgm:spPr/>
    </dgm:pt>
    <dgm:pt modelId="{06E32B32-8AE4-4119-9289-EAC44CB2E8D4}" type="pres">
      <dgm:prSet presAssocID="{78EDD53E-2D90-42FE-8286-18CD4D7FE5EF}" presName="tx1" presStyleLbl="revTx" presStyleIdx="3" presStyleCnt="6"/>
      <dgm:spPr/>
    </dgm:pt>
    <dgm:pt modelId="{DFF98A18-435C-42CB-B7AC-F5F3605D1C70}" type="pres">
      <dgm:prSet presAssocID="{78EDD53E-2D90-42FE-8286-18CD4D7FE5EF}" presName="vert1" presStyleCnt="0"/>
      <dgm:spPr/>
    </dgm:pt>
    <dgm:pt modelId="{0AFE6FDF-F3E2-4526-82CE-FD68EA3240B1}" type="pres">
      <dgm:prSet presAssocID="{C1F25001-D13A-4D00-A4C1-F906337D124E}" presName="thickLine" presStyleLbl="alignNode1" presStyleIdx="4" presStyleCnt="6"/>
      <dgm:spPr/>
    </dgm:pt>
    <dgm:pt modelId="{2CC844C1-3B8A-4CC2-B6F7-B5A4A4465072}" type="pres">
      <dgm:prSet presAssocID="{C1F25001-D13A-4D00-A4C1-F906337D124E}" presName="horz1" presStyleCnt="0"/>
      <dgm:spPr/>
    </dgm:pt>
    <dgm:pt modelId="{ACCF721B-7B20-409A-8F81-DAB848BA898D}" type="pres">
      <dgm:prSet presAssocID="{C1F25001-D13A-4D00-A4C1-F906337D124E}" presName="tx1" presStyleLbl="revTx" presStyleIdx="4" presStyleCnt="6"/>
      <dgm:spPr/>
    </dgm:pt>
    <dgm:pt modelId="{1A8AAB00-F174-441D-8A4B-C33AAD7C98E3}" type="pres">
      <dgm:prSet presAssocID="{C1F25001-D13A-4D00-A4C1-F906337D124E}" presName="vert1" presStyleCnt="0"/>
      <dgm:spPr/>
    </dgm:pt>
    <dgm:pt modelId="{8D372A02-6C16-4579-AF58-31F36A81FC55}" type="pres">
      <dgm:prSet presAssocID="{1DBFE4F9-8142-4A03-992C-C8C53FCE21A8}" presName="thickLine" presStyleLbl="alignNode1" presStyleIdx="5" presStyleCnt="6"/>
      <dgm:spPr/>
    </dgm:pt>
    <dgm:pt modelId="{A3640BB1-16D1-46D2-B40B-E4475636408A}" type="pres">
      <dgm:prSet presAssocID="{1DBFE4F9-8142-4A03-992C-C8C53FCE21A8}" presName="horz1" presStyleCnt="0"/>
      <dgm:spPr/>
    </dgm:pt>
    <dgm:pt modelId="{B3A7BF3C-A2F3-4C1D-B08D-58C7CDB80494}" type="pres">
      <dgm:prSet presAssocID="{1DBFE4F9-8142-4A03-992C-C8C53FCE21A8}" presName="tx1" presStyleLbl="revTx" presStyleIdx="5" presStyleCnt="6"/>
      <dgm:spPr/>
    </dgm:pt>
    <dgm:pt modelId="{A6E87BDA-7AA9-476C-9092-8923AC6F8CA4}" type="pres">
      <dgm:prSet presAssocID="{1DBFE4F9-8142-4A03-992C-C8C53FCE21A8}" presName="vert1" presStyleCnt="0"/>
      <dgm:spPr/>
    </dgm:pt>
  </dgm:ptLst>
  <dgm:cxnLst>
    <dgm:cxn modelId="{A4C0361A-7C5A-456C-8361-5D12BD205FD3}" srcId="{2ABC3D28-D713-448E-989D-6CF8502C17C4}" destId="{EAA15E2B-C555-4AF3-9B12-7249C26A3F2F}" srcOrd="1" destOrd="0" parTransId="{2759DABF-463B-43A6-B20E-1A12FB278B15}" sibTransId="{9029FB3C-43EC-40C3-A606-D71188CBDFC6}"/>
    <dgm:cxn modelId="{12B6025F-1A67-4A3B-B295-5ADE7965C97C}" srcId="{2ABC3D28-D713-448E-989D-6CF8502C17C4}" destId="{386E77A8-35FB-4D1F-B86B-FFC204B7DFEA}" srcOrd="0" destOrd="0" parTransId="{FEC4BAB5-690B-47E6-9A31-AC25FE326067}" sibTransId="{36733433-C672-45BB-994E-CF553B402372}"/>
    <dgm:cxn modelId="{0A0CF641-9FF2-4758-85EC-C14EB7045B18}" type="presOf" srcId="{78EDD53E-2D90-42FE-8286-18CD4D7FE5EF}" destId="{06E32B32-8AE4-4119-9289-EAC44CB2E8D4}" srcOrd="0" destOrd="0" presId="urn:microsoft.com/office/officeart/2008/layout/LinedList"/>
    <dgm:cxn modelId="{24BDD362-684D-4FFA-84F1-5452550D9379}" srcId="{2ABC3D28-D713-448E-989D-6CF8502C17C4}" destId="{1DBFE4F9-8142-4A03-992C-C8C53FCE21A8}" srcOrd="5" destOrd="0" parTransId="{8DB3007F-A2F1-4F56-BEB6-25BBB6EC25CF}" sibTransId="{C4A19F56-40C5-453D-A5A8-6549C8BDC83E}"/>
    <dgm:cxn modelId="{0716D658-E1EA-4D95-9868-BB409FF58C7F}" type="presOf" srcId="{2ABC3D28-D713-448E-989D-6CF8502C17C4}" destId="{848AAA0F-43FD-4350-A791-057ED90C24AA}" srcOrd="0" destOrd="0" presId="urn:microsoft.com/office/officeart/2008/layout/LinedList"/>
    <dgm:cxn modelId="{FD5F748B-87FF-4EA5-9F20-FA5F0C6F9965}" srcId="{2ABC3D28-D713-448E-989D-6CF8502C17C4}" destId="{0CFC4262-67D0-4718-9372-11FA8E49744E}" srcOrd="2" destOrd="0" parTransId="{A50CD66D-17ED-4FEF-A9EB-086B7B3EABC2}" sibTransId="{0EF7D525-EF71-4F97-B04F-C1E2DA35782C}"/>
    <dgm:cxn modelId="{D0131D92-3FB8-4A27-9D1C-C1AF984A27BA}" type="presOf" srcId="{1DBFE4F9-8142-4A03-992C-C8C53FCE21A8}" destId="{B3A7BF3C-A2F3-4C1D-B08D-58C7CDB80494}" srcOrd="0" destOrd="0" presId="urn:microsoft.com/office/officeart/2008/layout/LinedList"/>
    <dgm:cxn modelId="{FA4BD092-062D-4823-82AD-2ED91C07AFD7}" type="presOf" srcId="{0CFC4262-67D0-4718-9372-11FA8E49744E}" destId="{6865364F-A4E2-49EE-8E82-FA5B86937FB4}" srcOrd="0" destOrd="0" presId="urn:microsoft.com/office/officeart/2008/layout/LinedList"/>
    <dgm:cxn modelId="{A95B57A8-716F-4D23-A64F-9496AF1BF9EB}" type="presOf" srcId="{C1F25001-D13A-4D00-A4C1-F906337D124E}" destId="{ACCF721B-7B20-409A-8F81-DAB848BA898D}" srcOrd="0" destOrd="0" presId="urn:microsoft.com/office/officeart/2008/layout/LinedList"/>
    <dgm:cxn modelId="{FAA225CC-5A7B-4DF8-AF71-C477587BB0EF}" srcId="{2ABC3D28-D713-448E-989D-6CF8502C17C4}" destId="{C1F25001-D13A-4D00-A4C1-F906337D124E}" srcOrd="4" destOrd="0" parTransId="{E981AD4D-C62C-499B-9022-363D01D82087}" sibTransId="{6FDD5C98-2617-4B5A-8061-C5AA68C364AD}"/>
    <dgm:cxn modelId="{50CFB6CE-C18E-482E-8B3D-F35D7C147E47}" srcId="{2ABC3D28-D713-448E-989D-6CF8502C17C4}" destId="{78EDD53E-2D90-42FE-8286-18CD4D7FE5EF}" srcOrd="3" destOrd="0" parTransId="{3DC4E1F3-C432-4090-9F08-CF775EE5B95C}" sibTransId="{CDF250F7-73C2-4CF8-9EAA-72D50FAA24B5}"/>
    <dgm:cxn modelId="{E69026D1-2DBD-4B52-8F8C-BCD29457CF3E}" type="presOf" srcId="{386E77A8-35FB-4D1F-B86B-FFC204B7DFEA}" destId="{CCB81DD7-C463-42B8-BB7C-C1D9BB2B86AA}" srcOrd="0" destOrd="0" presId="urn:microsoft.com/office/officeart/2008/layout/LinedList"/>
    <dgm:cxn modelId="{57CB09E8-41DE-4AC3-940E-54A81F127C82}" type="presOf" srcId="{EAA15E2B-C555-4AF3-9B12-7249C26A3F2F}" destId="{6676ADA8-B7C6-4D3A-BEE0-4653569025DB}" srcOrd="0" destOrd="0" presId="urn:microsoft.com/office/officeart/2008/layout/LinedList"/>
    <dgm:cxn modelId="{AE754858-7CB3-4686-B194-436CC16638E4}" type="presParOf" srcId="{848AAA0F-43FD-4350-A791-057ED90C24AA}" destId="{E76B2B88-24C7-497A-8C1A-70B8BD40B34D}" srcOrd="0" destOrd="0" presId="urn:microsoft.com/office/officeart/2008/layout/LinedList"/>
    <dgm:cxn modelId="{A0DAF16E-012E-45B3-AFB2-1A3FBD7FC017}" type="presParOf" srcId="{848AAA0F-43FD-4350-A791-057ED90C24AA}" destId="{77E64430-C5C9-4BFF-8392-2A9677FEC7C9}" srcOrd="1" destOrd="0" presId="urn:microsoft.com/office/officeart/2008/layout/LinedList"/>
    <dgm:cxn modelId="{1FAB3C9F-291E-40A3-AFB5-C849A1AE5227}" type="presParOf" srcId="{77E64430-C5C9-4BFF-8392-2A9677FEC7C9}" destId="{CCB81DD7-C463-42B8-BB7C-C1D9BB2B86AA}" srcOrd="0" destOrd="0" presId="urn:microsoft.com/office/officeart/2008/layout/LinedList"/>
    <dgm:cxn modelId="{BDC38700-BBFD-4CA5-9CD3-DD8BF6D37770}" type="presParOf" srcId="{77E64430-C5C9-4BFF-8392-2A9677FEC7C9}" destId="{CC7A53D1-3EF5-4474-BCAC-A718AF49330F}" srcOrd="1" destOrd="0" presId="urn:microsoft.com/office/officeart/2008/layout/LinedList"/>
    <dgm:cxn modelId="{F4704AFE-B80F-4B01-807F-7B7BE9B93DA0}" type="presParOf" srcId="{848AAA0F-43FD-4350-A791-057ED90C24AA}" destId="{93EB73B9-7036-4CBF-92EA-33BEB102938B}" srcOrd="2" destOrd="0" presId="urn:microsoft.com/office/officeart/2008/layout/LinedList"/>
    <dgm:cxn modelId="{36623D47-6276-4EB0-9580-6BA8B3F5FC15}" type="presParOf" srcId="{848AAA0F-43FD-4350-A791-057ED90C24AA}" destId="{1FACF8F1-D192-481B-B866-86D0999B6D42}" srcOrd="3" destOrd="0" presId="urn:microsoft.com/office/officeart/2008/layout/LinedList"/>
    <dgm:cxn modelId="{7CF7A3F7-BEBC-4B67-B02E-1CAA8A35F92E}" type="presParOf" srcId="{1FACF8F1-D192-481B-B866-86D0999B6D42}" destId="{6676ADA8-B7C6-4D3A-BEE0-4653569025DB}" srcOrd="0" destOrd="0" presId="urn:microsoft.com/office/officeart/2008/layout/LinedList"/>
    <dgm:cxn modelId="{4D5D6406-0E1F-443B-9CF3-38D7748FC3F3}" type="presParOf" srcId="{1FACF8F1-D192-481B-B866-86D0999B6D42}" destId="{9572B286-44F4-4788-85FC-2FA9FF9E0AE7}" srcOrd="1" destOrd="0" presId="urn:microsoft.com/office/officeart/2008/layout/LinedList"/>
    <dgm:cxn modelId="{A6220AF6-B820-45BE-813F-E9D316E07399}" type="presParOf" srcId="{848AAA0F-43FD-4350-A791-057ED90C24AA}" destId="{F80280D7-398F-47F0-8833-C338B97CF3E7}" srcOrd="4" destOrd="0" presId="urn:microsoft.com/office/officeart/2008/layout/LinedList"/>
    <dgm:cxn modelId="{5FEB7387-1066-4058-8271-C65AC8205C77}" type="presParOf" srcId="{848AAA0F-43FD-4350-A791-057ED90C24AA}" destId="{45BD1C05-D31E-4B22-8B14-D7B10048F17B}" srcOrd="5" destOrd="0" presId="urn:microsoft.com/office/officeart/2008/layout/LinedList"/>
    <dgm:cxn modelId="{4DF23118-5C4F-4900-8C98-421FF300BDDD}" type="presParOf" srcId="{45BD1C05-D31E-4B22-8B14-D7B10048F17B}" destId="{6865364F-A4E2-49EE-8E82-FA5B86937FB4}" srcOrd="0" destOrd="0" presId="urn:microsoft.com/office/officeart/2008/layout/LinedList"/>
    <dgm:cxn modelId="{BAD84617-074E-4891-8BA8-46FCCF7B7E6A}" type="presParOf" srcId="{45BD1C05-D31E-4B22-8B14-D7B10048F17B}" destId="{C8E488A6-5BED-4B97-B003-D65DDBA6F393}" srcOrd="1" destOrd="0" presId="urn:microsoft.com/office/officeart/2008/layout/LinedList"/>
    <dgm:cxn modelId="{F10AD351-454F-4B3D-A5B7-438D813D23F6}" type="presParOf" srcId="{848AAA0F-43FD-4350-A791-057ED90C24AA}" destId="{83B3CBE2-112B-44A6-884D-ADA8CBD4994B}" srcOrd="6" destOrd="0" presId="urn:microsoft.com/office/officeart/2008/layout/LinedList"/>
    <dgm:cxn modelId="{74619DA7-F61F-4C2D-8EF1-738C2A64BC4D}" type="presParOf" srcId="{848AAA0F-43FD-4350-A791-057ED90C24AA}" destId="{D7F8D9AC-DB02-44AD-B0A2-3ADBE708E421}" srcOrd="7" destOrd="0" presId="urn:microsoft.com/office/officeart/2008/layout/LinedList"/>
    <dgm:cxn modelId="{D0F107A3-4BB4-4FD1-B85A-99A587010348}" type="presParOf" srcId="{D7F8D9AC-DB02-44AD-B0A2-3ADBE708E421}" destId="{06E32B32-8AE4-4119-9289-EAC44CB2E8D4}" srcOrd="0" destOrd="0" presId="urn:microsoft.com/office/officeart/2008/layout/LinedList"/>
    <dgm:cxn modelId="{C03DEE44-9435-4D40-BF68-F9EF7F488DC4}" type="presParOf" srcId="{D7F8D9AC-DB02-44AD-B0A2-3ADBE708E421}" destId="{DFF98A18-435C-42CB-B7AC-F5F3605D1C70}" srcOrd="1" destOrd="0" presId="urn:microsoft.com/office/officeart/2008/layout/LinedList"/>
    <dgm:cxn modelId="{8EBD15EA-442A-4D09-AB39-6BCC85A66719}" type="presParOf" srcId="{848AAA0F-43FD-4350-A791-057ED90C24AA}" destId="{0AFE6FDF-F3E2-4526-82CE-FD68EA3240B1}" srcOrd="8" destOrd="0" presId="urn:microsoft.com/office/officeart/2008/layout/LinedList"/>
    <dgm:cxn modelId="{7F22F77C-066E-43E3-880E-BD3CB76372B9}" type="presParOf" srcId="{848AAA0F-43FD-4350-A791-057ED90C24AA}" destId="{2CC844C1-3B8A-4CC2-B6F7-B5A4A4465072}" srcOrd="9" destOrd="0" presId="urn:microsoft.com/office/officeart/2008/layout/LinedList"/>
    <dgm:cxn modelId="{34969DB3-A63B-460D-AA49-B8A1AA8DD310}" type="presParOf" srcId="{2CC844C1-3B8A-4CC2-B6F7-B5A4A4465072}" destId="{ACCF721B-7B20-409A-8F81-DAB848BA898D}" srcOrd="0" destOrd="0" presId="urn:microsoft.com/office/officeart/2008/layout/LinedList"/>
    <dgm:cxn modelId="{8122F5BA-CC1D-4007-927C-BD01664BEEB1}" type="presParOf" srcId="{2CC844C1-3B8A-4CC2-B6F7-B5A4A4465072}" destId="{1A8AAB00-F174-441D-8A4B-C33AAD7C98E3}" srcOrd="1" destOrd="0" presId="urn:microsoft.com/office/officeart/2008/layout/LinedList"/>
    <dgm:cxn modelId="{39524E70-BA36-47C7-8F65-8728E476C388}" type="presParOf" srcId="{848AAA0F-43FD-4350-A791-057ED90C24AA}" destId="{8D372A02-6C16-4579-AF58-31F36A81FC55}" srcOrd="10" destOrd="0" presId="urn:microsoft.com/office/officeart/2008/layout/LinedList"/>
    <dgm:cxn modelId="{DDE87EBD-AA43-42D9-A41B-55000D31AB42}" type="presParOf" srcId="{848AAA0F-43FD-4350-A791-057ED90C24AA}" destId="{A3640BB1-16D1-46D2-B40B-E4475636408A}" srcOrd="11" destOrd="0" presId="urn:microsoft.com/office/officeart/2008/layout/LinedList"/>
    <dgm:cxn modelId="{024BA5EC-C63C-4DE9-896E-34CA308F16A3}" type="presParOf" srcId="{A3640BB1-16D1-46D2-B40B-E4475636408A}" destId="{B3A7BF3C-A2F3-4C1D-B08D-58C7CDB80494}" srcOrd="0" destOrd="0" presId="urn:microsoft.com/office/officeart/2008/layout/LinedList"/>
    <dgm:cxn modelId="{0D51590B-4E34-41C1-90CA-609F2B19DB79}" type="presParOf" srcId="{A3640BB1-16D1-46D2-B40B-E4475636408A}" destId="{A6E87BDA-7AA9-476C-9092-8923AC6F8CA4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CFAD49C-7FDF-4512-B50E-F5591F78045B}" type="doc">
      <dgm:prSet loTypeId="urn:microsoft.com/office/officeart/2005/8/layout/hierarchy1" loCatId="hierarchy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68B4D45C-10E9-443D-A909-666658A489EE}">
      <dgm:prSet phldrT="[Text]" custT="1"/>
      <dgm:spPr/>
      <dgm:t>
        <a:bodyPr/>
        <a:lstStyle/>
        <a:p>
          <a:r>
            <a:rPr lang="en-US" sz="3000" b="1" dirty="0">
              <a:latin typeface="Arial" panose="020B0604020202020204" pitchFamily="34" charset="0"/>
              <a:cs typeface="Arial" panose="020B0604020202020204" pitchFamily="34" charset="0"/>
            </a:rPr>
            <a:t>Return Type</a:t>
          </a:r>
        </a:p>
      </dgm:t>
    </dgm:pt>
    <dgm:pt modelId="{B7E7B4C8-1DA2-416B-8DE6-C0DB927C8F80}" type="parTrans" cxnId="{4A9C249E-4FA8-46F6-A26E-E07BBB16B2A4}">
      <dgm:prSet/>
      <dgm:spPr/>
      <dgm:t>
        <a:bodyPr/>
        <a:lstStyle/>
        <a:p>
          <a:endParaRPr lang="en-US"/>
        </a:p>
      </dgm:t>
    </dgm:pt>
    <dgm:pt modelId="{87E1CC47-8D70-43EE-8380-15B74FD0E485}" type="sibTrans" cxnId="{4A9C249E-4FA8-46F6-A26E-E07BBB16B2A4}">
      <dgm:prSet/>
      <dgm:spPr/>
      <dgm:t>
        <a:bodyPr/>
        <a:lstStyle/>
        <a:p>
          <a:endParaRPr lang="en-US"/>
        </a:p>
      </dgm:t>
    </dgm:pt>
    <dgm:pt modelId="{4D12F957-85DE-4FE2-A84F-5544D73F45F2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return</a:t>
          </a:r>
        </a:p>
      </dgm:t>
    </dgm:pt>
    <dgm:pt modelId="{C65843E7-0AA0-4A4B-8494-E795CAD8410B}" type="parTrans" cxnId="{EDE7FCF9-3F36-4B37-81E2-9C04EB85F337}">
      <dgm:prSet/>
      <dgm:spPr/>
      <dgm:t>
        <a:bodyPr/>
        <a:lstStyle/>
        <a:p>
          <a:endParaRPr lang="en-US"/>
        </a:p>
      </dgm:t>
    </dgm:pt>
    <dgm:pt modelId="{91AF78F5-0333-4AED-B124-00A543584016}" type="sibTrans" cxnId="{EDE7FCF9-3F36-4B37-81E2-9C04EB85F337}">
      <dgm:prSet/>
      <dgm:spPr/>
      <dgm:t>
        <a:bodyPr/>
        <a:lstStyle/>
        <a:p>
          <a:endParaRPr lang="en-US"/>
        </a:p>
      </dgm:t>
    </dgm:pt>
    <dgm:pt modelId="{02A3A565-64DC-4D99-AC53-E5F7307B16E9}">
      <dgm:prSet phldrT="[Text]"/>
      <dgm:spPr/>
      <dgm:t>
        <a:bodyPr/>
        <a:lstStyle/>
        <a:p>
          <a:r>
            <a:rPr lang="en-US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void</a:t>
          </a:r>
        </a:p>
      </dgm:t>
    </dgm:pt>
    <dgm:pt modelId="{2E613211-DED4-4A89-8FC2-44DB20378762}" type="parTrans" cxnId="{CEA9B8E4-388F-4E5F-8FC0-A6201A83B777}">
      <dgm:prSet/>
      <dgm:spPr/>
      <dgm:t>
        <a:bodyPr/>
        <a:lstStyle/>
        <a:p>
          <a:endParaRPr lang="en-US"/>
        </a:p>
      </dgm:t>
    </dgm:pt>
    <dgm:pt modelId="{9EA1C729-8033-4C51-B2B4-64E63E6FB98E}" type="sibTrans" cxnId="{CEA9B8E4-388F-4E5F-8FC0-A6201A83B777}">
      <dgm:prSet/>
      <dgm:spPr/>
      <dgm:t>
        <a:bodyPr/>
        <a:lstStyle/>
        <a:p>
          <a:endParaRPr lang="en-US"/>
        </a:p>
      </dgm:t>
    </dgm:pt>
    <dgm:pt modelId="{591859E1-29D1-415B-8B65-CC13441F9A9A}" type="pres">
      <dgm:prSet presAssocID="{7CFAD49C-7FDF-4512-B50E-F5591F78045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A7D67DA-A3F8-49A7-A62D-E5CDD26A18E5}" type="pres">
      <dgm:prSet presAssocID="{68B4D45C-10E9-443D-A909-666658A489EE}" presName="hierRoot1" presStyleCnt="0"/>
      <dgm:spPr/>
    </dgm:pt>
    <dgm:pt modelId="{2404D70F-9CF5-4A91-8465-8D2C0B9D161D}" type="pres">
      <dgm:prSet presAssocID="{68B4D45C-10E9-443D-A909-666658A489EE}" presName="composite" presStyleCnt="0"/>
      <dgm:spPr/>
    </dgm:pt>
    <dgm:pt modelId="{5BDD1EC9-70E6-4248-8546-5702ABE75B57}" type="pres">
      <dgm:prSet presAssocID="{68B4D45C-10E9-443D-A909-666658A489EE}" presName="background" presStyleLbl="node0" presStyleIdx="0" presStyleCnt="1"/>
      <dgm:spPr/>
    </dgm:pt>
    <dgm:pt modelId="{F32C1195-F6B4-4691-A78A-7676A17B057F}" type="pres">
      <dgm:prSet presAssocID="{68B4D45C-10E9-443D-A909-666658A489EE}" presName="text" presStyleLbl="fgAcc0" presStyleIdx="0" presStyleCnt="1" custScaleX="121330" custScaleY="35916">
        <dgm:presLayoutVars>
          <dgm:chPref val="3"/>
        </dgm:presLayoutVars>
      </dgm:prSet>
      <dgm:spPr/>
    </dgm:pt>
    <dgm:pt modelId="{5985B614-3AF4-441A-AF8F-19392B4F88C6}" type="pres">
      <dgm:prSet presAssocID="{68B4D45C-10E9-443D-A909-666658A489EE}" presName="hierChild2" presStyleCnt="0"/>
      <dgm:spPr/>
    </dgm:pt>
    <dgm:pt modelId="{33DB1A6C-3899-45FB-8D66-C1E134FFDC53}" type="pres">
      <dgm:prSet presAssocID="{C65843E7-0AA0-4A4B-8494-E795CAD8410B}" presName="Name10" presStyleLbl="parChTrans1D2" presStyleIdx="0" presStyleCnt="2"/>
      <dgm:spPr/>
    </dgm:pt>
    <dgm:pt modelId="{29CB2BFD-9AAD-4528-985B-0A2E9AFB8E25}" type="pres">
      <dgm:prSet presAssocID="{4D12F957-85DE-4FE2-A84F-5544D73F45F2}" presName="hierRoot2" presStyleCnt="0"/>
      <dgm:spPr/>
    </dgm:pt>
    <dgm:pt modelId="{9D1B4C86-C05B-4C6E-9A62-22815A2AD0FC}" type="pres">
      <dgm:prSet presAssocID="{4D12F957-85DE-4FE2-A84F-5544D73F45F2}" presName="composite2" presStyleCnt="0"/>
      <dgm:spPr/>
    </dgm:pt>
    <dgm:pt modelId="{B74FAB43-CB47-4270-B59A-635684E66033}" type="pres">
      <dgm:prSet presAssocID="{4D12F957-85DE-4FE2-A84F-5544D73F45F2}" presName="background2" presStyleLbl="node2" presStyleIdx="0" presStyleCnt="2"/>
      <dgm:spPr/>
    </dgm:pt>
    <dgm:pt modelId="{53A278E1-ABCD-4994-90C8-88B15A101125}" type="pres">
      <dgm:prSet presAssocID="{4D12F957-85DE-4FE2-A84F-5544D73F45F2}" presName="text2" presStyleLbl="fgAcc2" presStyleIdx="0" presStyleCnt="2">
        <dgm:presLayoutVars>
          <dgm:chPref val="3"/>
        </dgm:presLayoutVars>
      </dgm:prSet>
      <dgm:spPr/>
    </dgm:pt>
    <dgm:pt modelId="{14C235FA-182A-4055-B1FD-26B8F93F19AE}" type="pres">
      <dgm:prSet presAssocID="{4D12F957-85DE-4FE2-A84F-5544D73F45F2}" presName="hierChild3" presStyleCnt="0"/>
      <dgm:spPr/>
    </dgm:pt>
    <dgm:pt modelId="{4F68C18B-551B-4115-A768-EDA6FBD37CF2}" type="pres">
      <dgm:prSet presAssocID="{2E613211-DED4-4A89-8FC2-44DB20378762}" presName="Name10" presStyleLbl="parChTrans1D2" presStyleIdx="1" presStyleCnt="2"/>
      <dgm:spPr/>
    </dgm:pt>
    <dgm:pt modelId="{F5CBC3C5-1AFF-41CA-8992-6186A0DB1846}" type="pres">
      <dgm:prSet presAssocID="{02A3A565-64DC-4D99-AC53-E5F7307B16E9}" presName="hierRoot2" presStyleCnt="0"/>
      <dgm:spPr/>
    </dgm:pt>
    <dgm:pt modelId="{E3857373-9D9E-4392-A0CF-6F5F8C6B71BC}" type="pres">
      <dgm:prSet presAssocID="{02A3A565-64DC-4D99-AC53-E5F7307B16E9}" presName="composite2" presStyleCnt="0"/>
      <dgm:spPr/>
    </dgm:pt>
    <dgm:pt modelId="{4F9767B7-69EE-4CFF-AA52-E306995B4FA3}" type="pres">
      <dgm:prSet presAssocID="{02A3A565-64DC-4D99-AC53-E5F7307B16E9}" presName="background2" presStyleLbl="node2" presStyleIdx="1" presStyleCnt="2"/>
      <dgm:spPr/>
    </dgm:pt>
    <dgm:pt modelId="{7AED7742-41C4-4635-B6D8-6B0236EDB8B0}" type="pres">
      <dgm:prSet presAssocID="{02A3A565-64DC-4D99-AC53-E5F7307B16E9}" presName="text2" presStyleLbl="fgAcc2" presStyleIdx="1" presStyleCnt="2">
        <dgm:presLayoutVars>
          <dgm:chPref val="3"/>
        </dgm:presLayoutVars>
      </dgm:prSet>
      <dgm:spPr/>
    </dgm:pt>
    <dgm:pt modelId="{2143E77B-839C-47CF-BF61-222BC2D4E84A}" type="pres">
      <dgm:prSet presAssocID="{02A3A565-64DC-4D99-AC53-E5F7307B16E9}" presName="hierChild3" presStyleCnt="0"/>
      <dgm:spPr/>
    </dgm:pt>
  </dgm:ptLst>
  <dgm:cxnLst>
    <dgm:cxn modelId="{9CC72D03-DFD9-482E-9D2C-B491319AD166}" type="presOf" srcId="{4D12F957-85DE-4FE2-A84F-5544D73F45F2}" destId="{53A278E1-ABCD-4994-90C8-88B15A101125}" srcOrd="0" destOrd="0" presId="urn:microsoft.com/office/officeart/2005/8/layout/hierarchy1"/>
    <dgm:cxn modelId="{E0838830-170A-44B8-BA60-62F16E864B56}" type="presOf" srcId="{02A3A565-64DC-4D99-AC53-E5F7307B16E9}" destId="{7AED7742-41C4-4635-B6D8-6B0236EDB8B0}" srcOrd="0" destOrd="0" presId="urn:microsoft.com/office/officeart/2005/8/layout/hierarchy1"/>
    <dgm:cxn modelId="{645F3E50-536F-4DDE-8CD6-E798E10D1F3D}" type="presOf" srcId="{68B4D45C-10E9-443D-A909-666658A489EE}" destId="{F32C1195-F6B4-4691-A78A-7676A17B057F}" srcOrd="0" destOrd="0" presId="urn:microsoft.com/office/officeart/2005/8/layout/hierarchy1"/>
    <dgm:cxn modelId="{9C48DC9B-5FFC-46EB-971F-8BE15A52DD28}" type="presOf" srcId="{2E613211-DED4-4A89-8FC2-44DB20378762}" destId="{4F68C18B-551B-4115-A768-EDA6FBD37CF2}" srcOrd="0" destOrd="0" presId="urn:microsoft.com/office/officeart/2005/8/layout/hierarchy1"/>
    <dgm:cxn modelId="{4A9C249E-4FA8-46F6-A26E-E07BBB16B2A4}" srcId="{7CFAD49C-7FDF-4512-B50E-F5591F78045B}" destId="{68B4D45C-10E9-443D-A909-666658A489EE}" srcOrd="0" destOrd="0" parTransId="{B7E7B4C8-1DA2-416B-8DE6-C0DB927C8F80}" sibTransId="{87E1CC47-8D70-43EE-8380-15B74FD0E485}"/>
    <dgm:cxn modelId="{8F6FE7BC-AB54-4BF6-BA16-D04856A12F40}" type="presOf" srcId="{C65843E7-0AA0-4A4B-8494-E795CAD8410B}" destId="{33DB1A6C-3899-45FB-8D66-C1E134FFDC53}" srcOrd="0" destOrd="0" presId="urn:microsoft.com/office/officeart/2005/8/layout/hierarchy1"/>
    <dgm:cxn modelId="{4A813AE2-10D4-410A-B6E7-D606CB13294B}" type="presOf" srcId="{7CFAD49C-7FDF-4512-B50E-F5591F78045B}" destId="{591859E1-29D1-415B-8B65-CC13441F9A9A}" srcOrd="0" destOrd="0" presId="urn:microsoft.com/office/officeart/2005/8/layout/hierarchy1"/>
    <dgm:cxn modelId="{CEA9B8E4-388F-4E5F-8FC0-A6201A83B777}" srcId="{68B4D45C-10E9-443D-A909-666658A489EE}" destId="{02A3A565-64DC-4D99-AC53-E5F7307B16E9}" srcOrd="1" destOrd="0" parTransId="{2E613211-DED4-4A89-8FC2-44DB20378762}" sibTransId="{9EA1C729-8033-4C51-B2B4-64E63E6FB98E}"/>
    <dgm:cxn modelId="{EDE7FCF9-3F36-4B37-81E2-9C04EB85F337}" srcId="{68B4D45C-10E9-443D-A909-666658A489EE}" destId="{4D12F957-85DE-4FE2-A84F-5544D73F45F2}" srcOrd="0" destOrd="0" parTransId="{C65843E7-0AA0-4A4B-8494-E795CAD8410B}" sibTransId="{91AF78F5-0333-4AED-B124-00A543584016}"/>
    <dgm:cxn modelId="{52516DD7-4A46-4091-B45A-1566F24056ED}" type="presParOf" srcId="{591859E1-29D1-415B-8B65-CC13441F9A9A}" destId="{CA7D67DA-A3F8-49A7-A62D-E5CDD26A18E5}" srcOrd="0" destOrd="0" presId="urn:microsoft.com/office/officeart/2005/8/layout/hierarchy1"/>
    <dgm:cxn modelId="{3B30080B-859E-49B3-80CE-F839AEDDB0F6}" type="presParOf" srcId="{CA7D67DA-A3F8-49A7-A62D-E5CDD26A18E5}" destId="{2404D70F-9CF5-4A91-8465-8D2C0B9D161D}" srcOrd="0" destOrd="0" presId="urn:microsoft.com/office/officeart/2005/8/layout/hierarchy1"/>
    <dgm:cxn modelId="{F0BC69B7-05D8-4F6C-8BC6-0A975E3932D1}" type="presParOf" srcId="{2404D70F-9CF5-4A91-8465-8D2C0B9D161D}" destId="{5BDD1EC9-70E6-4248-8546-5702ABE75B57}" srcOrd="0" destOrd="0" presId="urn:microsoft.com/office/officeart/2005/8/layout/hierarchy1"/>
    <dgm:cxn modelId="{1D0E199D-50D2-4E61-AACB-C29CA49C29F5}" type="presParOf" srcId="{2404D70F-9CF5-4A91-8465-8D2C0B9D161D}" destId="{F32C1195-F6B4-4691-A78A-7676A17B057F}" srcOrd="1" destOrd="0" presId="urn:microsoft.com/office/officeart/2005/8/layout/hierarchy1"/>
    <dgm:cxn modelId="{7698E472-2FF0-4837-B101-E4106497BEEF}" type="presParOf" srcId="{CA7D67DA-A3F8-49A7-A62D-E5CDD26A18E5}" destId="{5985B614-3AF4-441A-AF8F-19392B4F88C6}" srcOrd="1" destOrd="0" presId="urn:microsoft.com/office/officeart/2005/8/layout/hierarchy1"/>
    <dgm:cxn modelId="{8093B627-05A4-47AB-82A6-3F7E20A4ADDF}" type="presParOf" srcId="{5985B614-3AF4-441A-AF8F-19392B4F88C6}" destId="{33DB1A6C-3899-45FB-8D66-C1E134FFDC53}" srcOrd="0" destOrd="0" presId="urn:microsoft.com/office/officeart/2005/8/layout/hierarchy1"/>
    <dgm:cxn modelId="{95BA3BFA-7478-44A1-B6B2-3516A7701B13}" type="presParOf" srcId="{5985B614-3AF4-441A-AF8F-19392B4F88C6}" destId="{29CB2BFD-9AAD-4528-985B-0A2E9AFB8E25}" srcOrd="1" destOrd="0" presId="urn:microsoft.com/office/officeart/2005/8/layout/hierarchy1"/>
    <dgm:cxn modelId="{A123930F-B1B2-4DD5-9E4F-5AF497EB762B}" type="presParOf" srcId="{29CB2BFD-9AAD-4528-985B-0A2E9AFB8E25}" destId="{9D1B4C86-C05B-4C6E-9A62-22815A2AD0FC}" srcOrd="0" destOrd="0" presId="urn:microsoft.com/office/officeart/2005/8/layout/hierarchy1"/>
    <dgm:cxn modelId="{E34883BE-21B3-4FF2-AF84-177DD966152C}" type="presParOf" srcId="{9D1B4C86-C05B-4C6E-9A62-22815A2AD0FC}" destId="{B74FAB43-CB47-4270-B59A-635684E66033}" srcOrd="0" destOrd="0" presId="urn:microsoft.com/office/officeart/2005/8/layout/hierarchy1"/>
    <dgm:cxn modelId="{9AEDBF17-8220-4B7E-9406-FBA9E75373FD}" type="presParOf" srcId="{9D1B4C86-C05B-4C6E-9A62-22815A2AD0FC}" destId="{53A278E1-ABCD-4994-90C8-88B15A101125}" srcOrd="1" destOrd="0" presId="urn:microsoft.com/office/officeart/2005/8/layout/hierarchy1"/>
    <dgm:cxn modelId="{416EB38A-4872-40D4-8CB3-523DC5D355AC}" type="presParOf" srcId="{29CB2BFD-9AAD-4528-985B-0A2E9AFB8E25}" destId="{14C235FA-182A-4055-B1FD-26B8F93F19AE}" srcOrd="1" destOrd="0" presId="urn:microsoft.com/office/officeart/2005/8/layout/hierarchy1"/>
    <dgm:cxn modelId="{7FF046C4-B76B-4960-BDB3-AC30143AA9D3}" type="presParOf" srcId="{5985B614-3AF4-441A-AF8F-19392B4F88C6}" destId="{4F68C18B-551B-4115-A768-EDA6FBD37CF2}" srcOrd="2" destOrd="0" presId="urn:microsoft.com/office/officeart/2005/8/layout/hierarchy1"/>
    <dgm:cxn modelId="{B20D4CB0-06CD-4F2C-AEBD-27333850EEB7}" type="presParOf" srcId="{5985B614-3AF4-441A-AF8F-19392B4F88C6}" destId="{F5CBC3C5-1AFF-41CA-8992-6186A0DB1846}" srcOrd="3" destOrd="0" presId="urn:microsoft.com/office/officeart/2005/8/layout/hierarchy1"/>
    <dgm:cxn modelId="{B803CA7E-3DA6-4CCB-81BC-507EE1422033}" type="presParOf" srcId="{F5CBC3C5-1AFF-41CA-8992-6186A0DB1846}" destId="{E3857373-9D9E-4392-A0CF-6F5F8C6B71BC}" srcOrd="0" destOrd="0" presId="urn:microsoft.com/office/officeart/2005/8/layout/hierarchy1"/>
    <dgm:cxn modelId="{36C9F09A-2088-425F-BEC0-558E443C6578}" type="presParOf" srcId="{E3857373-9D9E-4392-A0CF-6F5F8C6B71BC}" destId="{4F9767B7-69EE-4CFF-AA52-E306995B4FA3}" srcOrd="0" destOrd="0" presId="urn:microsoft.com/office/officeart/2005/8/layout/hierarchy1"/>
    <dgm:cxn modelId="{4D2BF895-2B26-4021-A585-E0C35B821A92}" type="presParOf" srcId="{E3857373-9D9E-4392-A0CF-6F5F8C6B71BC}" destId="{7AED7742-41C4-4635-B6D8-6B0236EDB8B0}" srcOrd="1" destOrd="0" presId="urn:microsoft.com/office/officeart/2005/8/layout/hierarchy1"/>
    <dgm:cxn modelId="{782AC17C-97E4-4C39-83FD-9E308422C24B}" type="presParOf" srcId="{F5CBC3C5-1AFF-41CA-8992-6186A0DB1846}" destId="{2143E77B-839C-47CF-BF61-222BC2D4E84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6B2B88-24C7-497A-8C1A-70B8BD40B34D}">
      <dsp:nvSpPr>
        <dsp:cNvPr id="0" name=""/>
        <dsp:cNvSpPr/>
      </dsp:nvSpPr>
      <dsp:spPr>
        <a:xfrm>
          <a:off x="0" y="2627"/>
          <a:ext cx="1219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B81DD7-C463-42B8-BB7C-C1D9BB2B86AA}">
      <dsp:nvSpPr>
        <dsp:cNvPr id="0" name=""/>
        <dsp:cNvSpPr/>
      </dsp:nvSpPr>
      <dsp:spPr>
        <a:xfrm>
          <a:off x="0" y="2627"/>
          <a:ext cx="12192000" cy="89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Support for modular programming </a:t>
          </a:r>
        </a:p>
      </dsp:txBody>
      <dsp:txXfrm>
        <a:off x="0" y="2627"/>
        <a:ext cx="12192000" cy="895850"/>
      </dsp:txXfrm>
    </dsp:sp>
    <dsp:sp modelId="{93EB73B9-7036-4CBF-92EA-33BEB102938B}">
      <dsp:nvSpPr>
        <dsp:cNvPr id="0" name=""/>
        <dsp:cNvSpPr/>
      </dsp:nvSpPr>
      <dsp:spPr>
        <a:xfrm>
          <a:off x="0" y="898477"/>
          <a:ext cx="1219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6ADA8-B7C6-4D3A-BEE0-4653569025DB}">
      <dsp:nvSpPr>
        <dsp:cNvPr id="0" name=""/>
        <dsp:cNvSpPr/>
      </dsp:nvSpPr>
      <dsp:spPr>
        <a:xfrm>
          <a:off x="0" y="898477"/>
          <a:ext cx="12192000" cy="89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Reduction in program size.</a:t>
          </a:r>
        </a:p>
      </dsp:txBody>
      <dsp:txXfrm>
        <a:off x="0" y="898477"/>
        <a:ext cx="12192000" cy="895850"/>
      </dsp:txXfrm>
    </dsp:sp>
    <dsp:sp modelId="{F80280D7-398F-47F0-8833-C338B97CF3E7}">
      <dsp:nvSpPr>
        <dsp:cNvPr id="0" name=""/>
        <dsp:cNvSpPr/>
      </dsp:nvSpPr>
      <dsp:spPr>
        <a:xfrm>
          <a:off x="0" y="1794327"/>
          <a:ext cx="1219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65364F-A4E2-49EE-8E82-FA5B86937FB4}">
      <dsp:nvSpPr>
        <dsp:cNvPr id="0" name=""/>
        <dsp:cNvSpPr/>
      </dsp:nvSpPr>
      <dsp:spPr>
        <a:xfrm>
          <a:off x="0" y="1794327"/>
          <a:ext cx="12192000" cy="89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Code duplication is avoided. </a:t>
          </a:r>
        </a:p>
      </dsp:txBody>
      <dsp:txXfrm>
        <a:off x="0" y="1794327"/>
        <a:ext cx="12192000" cy="895850"/>
      </dsp:txXfrm>
    </dsp:sp>
    <dsp:sp modelId="{83B3CBE2-112B-44A6-884D-ADA8CBD4994B}">
      <dsp:nvSpPr>
        <dsp:cNvPr id="0" name=""/>
        <dsp:cNvSpPr/>
      </dsp:nvSpPr>
      <dsp:spPr>
        <a:xfrm>
          <a:off x="0" y="2690177"/>
          <a:ext cx="1219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32B32-8AE4-4119-9289-EAC44CB2E8D4}">
      <dsp:nvSpPr>
        <dsp:cNvPr id="0" name=""/>
        <dsp:cNvSpPr/>
      </dsp:nvSpPr>
      <dsp:spPr>
        <a:xfrm>
          <a:off x="0" y="2690177"/>
          <a:ext cx="12192000" cy="89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Code reusability is provided. </a:t>
          </a:r>
        </a:p>
      </dsp:txBody>
      <dsp:txXfrm>
        <a:off x="0" y="2690177"/>
        <a:ext cx="12192000" cy="895850"/>
      </dsp:txXfrm>
    </dsp:sp>
    <dsp:sp modelId="{0AFE6FDF-F3E2-4526-82CE-FD68EA3240B1}">
      <dsp:nvSpPr>
        <dsp:cNvPr id="0" name=""/>
        <dsp:cNvSpPr/>
      </dsp:nvSpPr>
      <dsp:spPr>
        <a:xfrm>
          <a:off x="0" y="3586027"/>
          <a:ext cx="1219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CF721B-7B20-409A-8F81-DAB848BA898D}">
      <dsp:nvSpPr>
        <dsp:cNvPr id="0" name=""/>
        <dsp:cNvSpPr/>
      </dsp:nvSpPr>
      <dsp:spPr>
        <a:xfrm>
          <a:off x="0" y="3586027"/>
          <a:ext cx="12192000" cy="89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Functions can be called repetitively. </a:t>
          </a:r>
        </a:p>
      </dsp:txBody>
      <dsp:txXfrm>
        <a:off x="0" y="3586027"/>
        <a:ext cx="12192000" cy="895850"/>
      </dsp:txXfrm>
    </dsp:sp>
    <dsp:sp modelId="{8D372A02-6C16-4579-AF58-31F36A81FC55}">
      <dsp:nvSpPr>
        <dsp:cNvPr id="0" name=""/>
        <dsp:cNvSpPr/>
      </dsp:nvSpPr>
      <dsp:spPr>
        <a:xfrm>
          <a:off x="0" y="4481877"/>
          <a:ext cx="121920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A7BF3C-A2F3-4C1D-B08D-58C7CDB80494}">
      <dsp:nvSpPr>
        <dsp:cNvPr id="0" name=""/>
        <dsp:cNvSpPr/>
      </dsp:nvSpPr>
      <dsp:spPr>
        <a:xfrm>
          <a:off x="0" y="4481877"/>
          <a:ext cx="12192000" cy="895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A set of functions can be used to form libraries</a:t>
          </a:r>
        </a:p>
      </dsp:txBody>
      <dsp:txXfrm>
        <a:off x="0" y="4481877"/>
        <a:ext cx="12192000" cy="8958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68C18B-551B-4115-A768-EDA6FBD37CF2}">
      <dsp:nvSpPr>
        <dsp:cNvPr id="0" name=""/>
        <dsp:cNvSpPr/>
      </dsp:nvSpPr>
      <dsp:spPr>
        <a:xfrm>
          <a:off x="4319102" y="664017"/>
          <a:ext cx="1776034" cy="8452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76000"/>
              </a:lnTo>
              <a:lnTo>
                <a:pt x="1776034" y="576000"/>
              </a:lnTo>
              <a:lnTo>
                <a:pt x="1776034" y="84523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B1A6C-3899-45FB-8D66-C1E134FFDC53}">
      <dsp:nvSpPr>
        <dsp:cNvPr id="0" name=""/>
        <dsp:cNvSpPr/>
      </dsp:nvSpPr>
      <dsp:spPr>
        <a:xfrm>
          <a:off x="2543067" y="664017"/>
          <a:ext cx="1776034" cy="845230"/>
        </a:xfrm>
        <a:custGeom>
          <a:avLst/>
          <a:gdLst/>
          <a:ahLst/>
          <a:cxnLst/>
          <a:rect l="0" t="0" r="0" b="0"/>
          <a:pathLst>
            <a:path>
              <a:moveTo>
                <a:pt x="1776034" y="0"/>
              </a:moveTo>
              <a:lnTo>
                <a:pt x="1776034" y="576000"/>
              </a:lnTo>
              <a:lnTo>
                <a:pt x="0" y="576000"/>
              </a:lnTo>
              <a:lnTo>
                <a:pt x="0" y="845230"/>
              </a:lnTo>
            </a:path>
          </a:pathLst>
        </a:custGeom>
        <a:noFill/>
        <a:ln w="1905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DD1EC9-70E6-4248-8546-5702ABE75B57}">
      <dsp:nvSpPr>
        <dsp:cNvPr id="0" name=""/>
        <dsp:cNvSpPr/>
      </dsp:nvSpPr>
      <dsp:spPr>
        <a:xfrm>
          <a:off x="2556032" y="1201"/>
          <a:ext cx="3526138" cy="66281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2C1195-F6B4-4691-A78A-7676A17B057F}">
      <dsp:nvSpPr>
        <dsp:cNvPr id="0" name=""/>
        <dsp:cNvSpPr/>
      </dsp:nvSpPr>
      <dsp:spPr>
        <a:xfrm>
          <a:off x="2878948" y="307970"/>
          <a:ext cx="3526138" cy="662815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latin typeface="Arial" panose="020B0604020202020204" pitchFamily="34" charset="0"/>
              <a:cs typeface="Arial" panose="020B0604020202020204" pitchFamily="34" charset="0"/>
            </a:rPr>
            <a:t>Return Type</a:t>
          </a:r>
        </a:p>
      </dsp:txBody>
      <dsp:txXfrm>
        <a:off x="2898361" y="327383"/>
        <a:ext cx="3487312" cy="623989"/>
      </dsp:txXfrm>
    </dsp:sp>
    <dsp:sp modelId="{B74FAB43-CB47-4270-B59A-635684E66033}">
      <dsp:nvSpPr>
        <dsp:cNvPr id="0" name=""/>
        <dsp:cNvSpPr/>
      </dsp:nvSpPr>
      <dsp:spPr>
        <a:xfrm>
          <a:off x="1089948" y="1509247"/>
          <a:ext cx="2906238" cy="18454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A278E1-ABCD-4994-90C8-88B15A101125}">
      <dsp:nvSpPr>
        <dsp:cNvPr id="0" name=""/>
        <dsp:cNvSpPr/>
      </dsp:nvSpPr>
      <dsp:spPr>
        <a:xfrm>
          <a:off x="1412864" y="1816017"/>
          <a:ext cx="2906238" cy="184546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return</a:t>
          </a:r>
        </a:p>
      </dsp:txBody>
      <dsp:txXfrm>
        <a:off x="1466916" y="1870069"/>
        <a:ext cx="2798134" cy="1737357"/>
      </dsp:txXfrm>
    </dsp:sp>
    <dsp:sp modelId="{4F9767B7-69EE-4CFF-AA52-E306995B4FA3}">
      <dsp:nvSpPr>
        <dsp:cNvPr id="0" name=""/>
        <dsp:cNvSpPr/>
      </dsp:nvSpPr>
      <dsp:spPr>
        <a:xfrm>
          <a:off x="4642017" y="1509247"/>
          <a:ext cx="2906238" cy="184546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ED7742-41C4-4635-B6D8-6B0236EDB8B0}">
      <dsp:nvSpPr>
        <dsp:cNvPr id="0" name=""/>
        <dsp:cNvSpPr/>
      </dsp:nvSpPr>
      <dsp:spPr>
        <a:xfrm>
          <a:off x="4964933" y="1816017"/>
          <a:ext cx="2906238" cy="1845461"/>
        </a:xfrm>
        <a:prstGeom prst="roundRect">
          <a:avLst>
            <a:gd name="adj" fmla="val 10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void</a:t>
          </a:r>
        </a:p>
      </dsp:txBody>
      <dsp:txXfrm>
        <a:off x="5018985" y="1870069"/>
        <a:ext cx="2798134" cy="17373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A0117-19DE-4756-B8F4-457350E696AD}" type="datetimeFigureOut">
              <a:rPr lang="en-US" smtClean="0"/>
              <a:t>12/10/2025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990E6F-A999-4EA1-A43A-040FE885F8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216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B75B5BE-CDDF-4AF8-BAD5-6B759487AFCB}" type="slidenum">
              <a:rPr lang="en-US" altLang="en-US" sz="1200" baseline="0"/>
              <a:pPr eaLnBrk="1" hangingPunct="1"/>
              <a:t>6</a:t>
            </a:fld>
            <a:endParaRPr lang="en-US" altLang="en-US" sz="1200" baseline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81416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E99A9AE7-0B91-4CA7-99BA-94A932CFE0A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7E93422-5AE0-4034-A15B-74616196F94C}" type="slidenum">
              <a:rPr lang="en-US" altLang="en-US" b="0"/>
              <a:pPr/>
              <a:t>32</a:t>
            </a:fld>
            <a:endParaRPr lang="en-US" altLang="en-US" b="0"/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AD8BEFD9-EA66-83E4-0242-80B8E6A1AE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6680D361-C8FB-E790-C8B7-44FFB29419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EBD72983-9723-775D-46BE-69813904516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5C8CFD2-0D10-437B-9FE7-DD9D2ECA15BE}" type="slidenum">
              <a:rPr lang="en-US" altLang="en-US" b="0"/>
              <a:pPr/>
              <a:t>39</a:t>
            </a:fld>
            <a:endParaRPr lang="en-US" altLang="en-US" b="0"/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781C027C-188A-485F-D5E0-D8A09ED74E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119E17AE-023A-A375-EA99-8FBE078C1E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90E6F-A999-4EA1-A43A-040FE885F8C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0662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90E6F-A999-4EA1-A43A-040FE885F8C0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203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FA5957AE-F28B-890E-75DE-4B9B01FAF3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F04A24C-9275-4878-801F-970089C3BAA6}" type="slidenum">
              <a:rPr lang="en-CA" altLang="en-US"/>
              <a:pPr/>
              <a:t>60</a:t>
            </a:fld>
            <a:endParaRPr lang="en-CA" altLang="en-US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D53A035A-C3C8-3411-73A3-37FE37C3351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ABACC450-ABF4-15A3-957E-313A28DE4D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>
            <a:extLst>
              <a:ext uri="{FF2B5EF4-FFF2-40B4-BE49-F238E27FC236}">
                <a16:creationId xmlns:a16="http://schemas.microsoft.com/office/drawing/2014/main" id="{BF7F8B80-12DF-2D29-7C94-3BC4AB655A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4D23A96-CFC0-4E0E-B7C1-B383A4A1214C}" type="slidenum">
              <a:rPr lang="en-CA" altLang="en-US"/>
              <a:pPr/>
              <a:t>62</a:t>
            </a:fld>
            <a:endParaRPr lang="en-CA" altLang="en-US"/>
          </a:p>
        </p:txBody>
      </p:sp>
      <p:sp>
        <p:nvSpPr>
          <p:cNvPr id="58371" name="Rectangle 2">
            <a:extLst>
              <a:ext uri="{FF2B5EF4-FFF2-40B4-BE49-F238E27FC236}">
                <a16:creationId xmlns:a16="http://schemas.microsoft.com/office/drawing/2014/main" id="{A8B53956-A8A7-62DF-F3F0-CA018B53D90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7C948DE0-F1CF-C517-718D-820BA43FC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>
            <a:extLst>
              <a:ext uri="{FF2B5EF4-FFF2-40B4-BE49-F238E27FC236}">
                <a16:creationId xmlns:a16="http://schemas.microsoft.com/office/drawing/2014/main" id="{96DDA366-B1B6-ED68-5902-EB564BF016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4D55981-930F-455E-9DC1-68D38832474E}" type="slidenum">
              <a:rPr lang="en-CA" altLang="en-US"/>
              <a:pPr/>
              <a:t>63</a:t>
            </a:fld>
            <a:endParaRPr lang="en-CA" altLang="en-US"/>
          </a:p>
        </p:txBody>
      </p:sp>
      <p:sp>
        <p:nvSpPr>
          <p:cNvPr id="60419" name="Rectangle 2">
            <a:extLst>
              <a:ext uri="{FF2B5EF4-FFF2-40B4-BE49-F238E27FC236}">
                <a16:creationId xmlns:a16="http://schemas.microsoft.com/office/drawing/2014/main" id="{97F02B2B-674E-B80E-3924-98EAF137387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>
            <a:extLst>
              <a:ext uri="{FF2B5EF4-FFF2-40B4-BE49-F238E27FC236}">
                <a16:creationId xmlns:a16="http://schemas.microsoft.com/office/drawing/2014/main" id="{CCA687C5-F410-8AF2-D30A-C56E35412E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990E6F-A999-4EA1-A43A-040FE885F8C0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764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>
            <a:extLst>
              <a:ext uri="{FF2B5EF4-FFF2-40B4-BE49-F238E27FC236}">
                <a16:creationId xmlns:a16="http://schemas.microsoft.com/office/drawing/2014/main" id="{26C52BCD-140F-D385-E392-86E0EB43A46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FC64F93-72F7-4E8C-8406-365073113635}" type="slidenum">
              <a:rPr lang="en-CA" altLang="en-US"/>
              <a:pPr/>
              <a:t>68</a:t>
            </a:fld>
            <a:endParaRPr lang="en-CA" altLang="en-US"/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DC5DB28F-71D8-0218-F152-792C643A157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56CB094C-B803-25CC-449B-D0094FA47B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1D5E23F0-2DE0-4070-C326-03CB082653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15D247B-30FB-44CC-A35F-C52F381BDCEF}" type="slidenum">
              <a:rPr lang="en-CA" altLang="en-US"/>
              <a:pPr/>
              <a:t>69</a:t>
            </a:fld>
            <a:endParaRPr lang="en-CA" altLang="en-US"/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09440067-C134-BCAC-A046-77A74DAD36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F357D894-CED0-BF4C-3EE4-901CBDA1C7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F779FE2-D291-48FF-9F6E-F69D3E188DF3}" type="slidenum">
              <a:rPr lang="en-US" altLang="en-US" sz="1200" baseline="0"/>
              <a:pPr eaLnBrk="1" hangingPunct="1"/>
              <a:t>10</a:t>
            </a:fld>
            <a:endParaRPr lang="en-US" altLang="en-US" sz="1200" baseline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pr8-12.cpp</a:t>
            </a:r>
          </a:p>
        </p:txBody>
      </p:sp>
    </p:spTree>
    <p:extLst>
      <p:ext uri="{BB962C8B-B14F-4D97-AF65-F5344CB8AC3E}">
        <p14:creationId xmlns:p14="http://schemas.microsoft.com/office/powerpoint/2010/main" val="2117381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7F779FE2-D291-48FF-9F6E-F69D3E188DF3}" type="slidenum">
              <a:rPr lang="en-US" altLang="en-US" sz="1200" baseline="0"/>
              <a:pPr eaLnBrk="1" hangingPunct="1"/>
              <a:t>11</a:t>
            </a:fld>
            <a:endParaRPr lang="en-US" altLang="en-US" sz="1200" baseline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pr8-12.cpp</a:t>
            </a:r>
          </a:p>
        </p:txBody>
      </p:sp>
    </p:spTree>
    <p:extLst>
      <p:ext uri="{BB962C8B-B14F-4D97-AF65-F5344CB8AC3E}">
        <p14:creationId xmlns:p14="http://schemas.microsoft.com/office/powerpoint/2010/main" val="1987385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AC9D1FD-45F3-4150-9B11-5C0B53F58308}" type="slidenum">
              <a:rPr lang="en-US" altLang="en-US" sz="1200" baseline="0"/>
              <a:pPr eaLnBrk="1" hangingPunct="1"/>
              <a:t>13</a:t>
            </a:fld>
            <a:endParaRPr lang="en-US" altLang="en-US" sz="1200" baseline="0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 See pr3-26.cpp</a:t>
            </a:r>
          </a:p>
        </p:txBody>
      </p:sp>
    </p:spTree>
    <p:extLst>
      <p:ext uri="{BB962C8B-B14F-4D97-AF65-F5344CB8AC3E}">
        <p14:creationId xmlns:p14="http://schemas.microsoft.com/office/powerpoint/2010/main" val="3875741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F328F314-54B8-4A64-9516-A89876A175AF}" type="slidenum">
              <a:rPr lang="en-US" altLang="en-US" sz="1200" baseline="0"/>
              <a:pPr eaLnBrk="1" hangingPunct="1"/>
              <a:t>14</a:t>
            </a:fld>
            <a:endParaRPr lang="en-US" altLang="en-US" sz="1200" baseline="0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40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9363565E-9CF8-499D-A067-9F2F712F53B3}" type="slidenum">
              <a:rPr lang="en-US" altLang="en-US" sz="1200" baseline="0"/>
              <a:pPr eaLnBrk="1" hangingPunct="1"/>
              <a:t>16</a:t>
            </a:fld>
            <a:endParaRPr lang="en-US" altLang="en-US" sz="1200" baseline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pr3-27.cpp,  pr3-28.cpp, and pr3-29.cpp</a:t>
            </a:r>
          </a:p>
        </p:txBody>
      </p:sp>
    </p:spTree>
    <p:extLst>
      <p:ext uri="{BB962C8B-B14F-4D97-AF65-F5344CB8AC3E}">
        <p14:creationId xmlns:p14="http://schemas.microsoft.com/office/powerpoint/2010/main" val="3284230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159929D4-E632-4825-97E8-ECAFD020E2A2}" type="slidenum">
              <a:rPr lang="en-US" altLang="en-US" sz="1200" baseline="0"/>
              <a:pPr eaLnBrk="1" hangingPunct="1"/>
              <a:t>17</a:t>
            </a:fld>
            <a:endParaRPr lang="en-US" altLang="en-US" sz="1200" baseline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Times New Roman" panose="02020603050405020304" pitchFamily="18" charset="0"/>
              </a:rPr>
              <a:t>See pr3-30.cpp</a:t>
            </a:r>
          </a:p>
        </p:txBody>
      </p:sp>
    </p:spTree>
    <p:extLst>
      <p:ext uri="{BB962C8B-B14F-4D97-AF65-F5344CB8AC3E}">
        <p14:creationId xmlns:p14="http://schemas.microsoft.com/office/powerpoint/2010/main" val="33219888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4EEDA8E8-619C-44E7-A6D9-E853E92EE772}" type="slidenum">
              <a:rPr lang="en-US" sz="1200" baseline="0"/>
              <a:pPr eaLnBrk="1" hangingPunct="1"/>
              <a:t>21</a:t>
            </a:fld>
            <a:endParaRPr lang="en-US" sz="1200" baseline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656600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0537D4CC-0EED-4CE5-86DD-EC476A1C50CA}" type="slidenum">
              <a:rPr lang="en-US" altLang="en-US" sz="1200" baseline="0"/>
              <a:pPr eaLnBrk="1" hangingPunct="1"/>
              <a:t>22</a:t>
            </a:fld>
            <a:endParaRPr lang="en-US" altLang="en-US" sz="1200" baseline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7573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FC346-EFA1-EBFD-3C6A-6742B9E7FB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B8C63A-BC06-241E-244B-BAA5C97A1F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D0483-B1D2-5488-E800-82128C155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B776E-C12B-F82E-3F66-C7B111CF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5AF577-1C9E-2E93-2950-D458333F2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177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CE7E-5768-E9B0-73A3-D39CD8FB4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D74387-3C40-F4DB-6178-691BA1FE15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697516-998F-4997-719F-50D83B4AA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7EEEAD-FB68-F58C-AB2E-60136E30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C5A1E-0ABB-0607-7122-C70C27383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98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DB4BAE-06AD-4C91-9517-06EC9107D9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1D4702-4E6F-EC31-59D3-42F45C24E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6DC9F-88CB-4B21-0E6E-BD0F0EC03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39B38-78F7-0C1A-3511-70313B7CC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AF6464-32DA-5677-E78D-DFC073FF5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202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14">
            <a:extLst>
              <a:ext uri="{FF2B5EF4-FFF2-40B4-BE49-F238E27FC236}">
                <a16:creationId xmlns:a16="http://schemas.microsoft.com/office/drawing/2014/main" id="{D22634C1-D6B8-7A7C-E473-6EC811560C3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D229C-8BCE-4973-AC53-1CF7723DD0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80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E8C63-958F-5C3B-B63A-93E1D1DC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4800" b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BD1F2-255D-94BC-6D87-E00A370BFA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>
            <a:lvl1pPr marL="2286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1pPr>
            <a:lvl2pPr marL="6858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2pPr>
            <a:lvl3pPr marL="11430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3pPr>
            <a:lvl4pPr marL="16002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4pPr>
            <a:lvl5pPr marL="2057400" indent="-228600">
              <a:buClr>
                <a:schemeClr val="accent2"/>
              </a:buClr>
              <a:buFont typeface="Wingdings" panose="05000000000000000000" pitchFamily="2" charset="2"/>
              <a:buChar char="Ø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D2C8A-DFF6-63FB-3FE6-632FF6BA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12/10/2025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670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2F904-F03B-15A7-5AD7-7219F6F60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B14697-14FB-0A36-481D-8070C1A2A7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CA28B-FEBB-74E3-B8D1-E8F2F9BDB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7FDF2E-81DF-4557-982E-D895ACF64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11BDB-E7E6-C553-3C7C-10AF32A5C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07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79B9E-AE37-CE92-18C5-EC6A77558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1C644-9A23-D18C-52F6-3A7654EDE5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85E0FA-8822-8F03-A860-E2C6502186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D73F4-4626-A0F1-971E-51C5E17DB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8B4057-461F-085D-24A7-8F45A711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2A343C-170F-4EF1-C5F7-A6E4F55A4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925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2F98B-34A5-4F2D-F36F-3D3D45345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1BDC8-718C-685F-6C22-305429BAD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AE6736-6DA0-0B59-31E4-5F51FE3D59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C134F7-7631-E26C-E20A-AD286D117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3D5094-E791-44BE-F264-97A2B5AB04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BDBF06-E1D4-009B-7C05-78E32074A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12/10/2025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5D1C96-1EEA-B29D-83DE-3531817A8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79AD3-E2E2-42AF-A91E-57C8CADFEB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27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F292-D0BF-C663-1759-734F218080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97698A-C8F2-772A-6C40-DB3E950FE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12/10/2025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6D1587-6418-EA5E-287E-982909C91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8BF529-1E6C-3999-4B81-F82333A0E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729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4F9EE9-47B4-1833-3F36-072631D9D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12/10/2025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F757CB-58CC-DBC8-9222-028497CF5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1CBDFF-5C96-8FA4-682D-97196D5D8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65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B7DF-1EF0-9DEA-5A66-F8D2647FA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DDB00-0389-637A-E41F-6ACCBC62A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C5B1F-9202-D012-C40F-1DBB686B5A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3A4B4-5958-B35B-D570-2FAB89CE4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A8890-0715-7208-30A6-8622DC0806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31AEE-BC6B-4967-C953-92AADBE2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28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81E3C-E3EE-CBB7-6521-797061227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00AA54-CDA0-7970-9B77-A0DD75FEF3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FA711-CEBE-1D21-9209-47211D6F5C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8EF31C-2715-4868-BC08-227B6621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12/10/2025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5CA11D-47E4-20AB-F599-9D12B2C2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332883-2C45-761D-D978-C79BB9AB1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56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52EB59-7F18-45CA-7520-0848D8CF4F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B360-FA3B-AAF7-AF93-F8286F839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5F0EE-361C-2938-81AD-7EBD07B984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1BA835-12AC-4E8F-955A-EA3F4DE2791F}" type="datetime1">
              <a:rPr lang="en-US" smtClean="0"/>
              <a:t>12/10/2025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0FE8E-D457-CA7E-2CB9-8F1537C4C8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06CD9-F670-C5B0-8F3E-59BDCB1A41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58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ww.geeksforgeeks.org/types-of-function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49F60-57F9-E45D-4872-DE9289B55D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25440" y="871631"/>
            <a:ext cx="6507479" cy="2768609"/>
          </a:xfrm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sz="3900" b="1" cap="none" noProof="1"/>
              <a:t>Fundamental Of Structured Programming</a:t>
            </a:r>
            <a:br>
              <a:rPr lang="en-US" altLang="en-US" sz="3900" b="1" cap="none" noProof="1"/>
            </a:br>
            <a:r>
              <a:rPr lang="en-US" sz="3900" b="1" cap="none" noProof="1"/>
              <a:t>Lecture 10</a:t>
            </a:r>
            <a:br>
              <a:rPr lang="en-US" sz="3900" b="1" dirty="0"/>
            </a:br>
            <a:endParaRPr lang="en-US" sz="3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26EF5F-62E3-7AB3-C685-AC98A507EC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3880" y="4789616"/>
            <a:ext cx="7818119" cy="2068383"/>
          </a:xfrm>
        </p:spPr>
        <p:txBody>
          <a:bodyPr anchor="t">
            <a:normAutofit fontScale="70000" lnSpcReduction="20000"/>
          </a:bodyPr>
          <a:lstStyle/>
          <a:p>
            <a:pPr algn="ctr"/>
            <a:r>
              <a:rPr lang="en-US" sz="4100" b="1" spc="30" dirty="0">
                <a:latin typeface="+mj-lt"/>
                <a:ea typeface="+mj-ea"/>
                <a:cs typeface="+mj-cs"/>
              </a:rPr>
              <a:t> </a:t>
            </a:r>
          </a:p>
          <a:p>
            <a:pPr algn="ctr"/>
            <a:r>
              <a:rPr lang="en-US" sz="4200" b="1" spc="30" dirty="0">
                <a:latin typeface="+mj-lt"/>
                <a:ea typeface="+mj-ea"/>
                <a:cs typeface="+mj-cs"/>
              </a:rPr>
              <a:t>Dr. Ahmed Yousry </a:t>
            </a:r>
          </a:p>
          <a:p>
            <a:pPr algn="ctr">
              <a:lnSpc>
                <a:spcPct val="90000"/>
              </a:lnSpc>
            </a:pPr>
            <a:r>
              <a:rPr lang="en-US" altLang="en-US" sz="4200" b="1" spc="30" dirty="0">
                <a:latin typeface="+mj-lt"/>
                <a:ea typeface="+mj-ea"/>
                <a:cs typeface="+mj-cs"/>
              </a:rPr>
              <a:t>Lecturer, Computer Science Department,</a:t>
            </a:r>
          </a:p>
          <a:p>
            <a:pPr algn="ctr">
              <a:lnSpc>
                <a:spcPct val="90000"/>
              </a:lnSpc>
            </a:pPr>
            <a:r>
              <a:rPr lang="en-US" altLang="en-US" sz="4200" b="1" spc="30" dirty="0">
                <a:latin typeface="+mj-lt"/>
                <a:ea typeface="+mj-ea"/>
                <a:cs typeface="+mj-cs"/>
              </a:rPr>
              <a:t>Faculty of computers and artificial intelligence, </a:t>
            </a:r>
            <a:r>
              <a:rPr lang="en-US" altLang="en-US" sz="4200" b="1" spc="30" dirty="0" err="1">
                <a:latin typeface="+mj-lt"/>
                <a:ea typeface="+mj-ea"/>
                <a:cs typeface="+mj-cs"/>
              </a:rPr>
              <a:t>benha</a:t>
            </a:r>
            <a:r>
              <a:rPr lang="en-US" altLang="en-US" sz="4200" b="1" spc="30" dirty="0">
                <a:latin typeface="+mj-lt"/>
                <a:ea typeface="+mj-ea"/>
                <a:cs typeface="+mj-cs"/>
              </a:rPr>
              <a:t> university</a:t>
            </a:r>
          </a:p>
          <a:p>
            <a:endParaRPr lang="en-US" dirty="0"/>
          </a:p>
        </p:txBody>
      </p:sp>
      <p:pic>
        <p:nvPicPr>
          <p:cNvPr id="4" name="Google Shape;537;p11">
            <a:extLst>
              <a:ext uri="{FF2B5EF4-FFF2-40B4-BE49-F238E27FC236}">
                <a16:creationId xmlns:a16="http://schemas.microsoft.com/office/drawing/2014/main" id="{0FA6EC01-7B3D-CFD0-A3CC-CCE779A459C6}"/>
              </a:ext>
            </a:extLst>
          </p:cNvPr>
          <p:cNvPicPr preferRelativeResize="0"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303191" cy="5699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8107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C-Strings and string Objects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processed using array name 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Entire string at once, or </a:t>
            </a:r>
          </a:p>
          <a:p>
            <a:pPr lvl="1"/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element at a time by using a subscript</a:t>
            </a:r>
          </a:p>
          <a:p>
            <a:pPr marL="457200" lvl="1" indent="0"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string city;</a:t>
            </a:r>
          </a:p>
          <a:p>
            <a:pPr marL="457200" lvl="1" indent="0">
              <a:buNone/>
            </a:pP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&lt;&lt; "Enter city name: ";</a:t>
            </a:r>
          </a:p>
          <a:p>
            <a:pPr marL="457200" lvl="1" indent="0">
              <a:buNone/>
            </a:pP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&gt;&gt; city;</a:t>
            </a:r>
          </a:p>
        </p:txBody>
      </p:sp>
      <p:graphicFrame>
        <p:nvGraphicFramePr>
          <p:cNvPr id="73805" name="Group 77"/>
          <p:cNvGraphicFramePr>
            <a:graphicFrameLocks noGrp="1"/>
          </p:cNvGraphicFramePr>
          <p:nvPr/>
        </p:nvGraphicFramePr>
        <p:xfrm>
          <a:off x="3733800" y="4724400"/>
          <a:ext cx="6477000" cy="4572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'S'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'a'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'l'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'e'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'm'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73802" name="Group 74"/>
          <p:cNvGraphicFramePr>
            <a:graphicFrameLocks noGrp="1"/>
          </p:cNvGraphicFramePr>
          <p:nvPr/>
        </p:nvGraphicFramePr>
        <p:xfrm>
          <a:off x="3810000" y="5410200"/>
          <a:ext cx="6553200" cy="4572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</a:rPr>
                        <a:t>city[0]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</a:rPr>
                        <a:t>city[1]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</a:rPr>
                        <a:t>city[2]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</a:rPr>
                        <a:t>city[3]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urier New" pitchFamily="49" charset="0"/>
                        </a:rPr>
                        <a:t>city[4]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09BDB447-0ABD-7399-E83F-ADC8E050E7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3" t="5000" r="5833" b="5000"/>
          <a:stretch/>
        </p:blipFill>
        <p:spPr>
          <a:xfrm>
            <a:off x="6043236" y="881218"/>
            <a:ext cx="6183489" cy="31500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96342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/>
              <a:t>C-Strings and </a:t>
            </a:r>
            <a:r>
              <a:rPr lang="en-US" altLang="en-US" sz="3200">
                <a:latin typeface="Courier New" panose="02070309020205020404" pitchFamily="49" charset="0"/>
              </a:rPr>
              <a:t>string</a:t>
            </a:r>
            <a:r>
              <a:rPr lang="en-US" altLang="en-US" sz="3200"/>
              <a:t> Objects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2895600" y="1676400"/>
            <a:ext cx="7467600" cy="4114800"/>
          </a:xfrm>
        </p:spPr>
        <p:txBody>
          <a:bodyPr/>
          <a:lstStyle/>
          <a:p>
            <a:pPr lvl="1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char </a:t>
            </a:r>
            <a:r>
              <a:rPr lang="en-US" altLang="en-US" b="1" dirty="0" err="1">
                <a:latin typeface="Courier New" panose="02070309020205020404" pitchFamily="49" charset="0"/>
              </a:rPr>
              <a:t>str</a:t>
            </a:r>
            <a:r>
              <a:rPr lang="en-US" altLang="en-US" b="1" dirty="0">
                <a:latin typeface="Courier New" panose="02070309020205020404" pitchFamily="49" charset="0"/>
              </a:rPr>
              <a:t>[] = "C++";</a:t>
            </a:r>
          </a:p>
          <a:p>
            <a:pPr lvl="1" eaLnBrk="1" hangingPunct="1">
              <a:lnSpc>
                <a:spcPct val="85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 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char </a:t>
            </a:r>
            <a:r>
              <a:rPr lang="en-US" altLang="en-US" b="1" dirty="0" err="1">
                <a:latin typeface="Courier New" panose="02070309020205020404" pitchFamily="49" charset="0"/>
              </a:rPr>
              <a:t>str</a:t>
            </a:r>
            <a:r>
              <a:rPr lang="en-US" altLang="en-US" b="1" dirty="0">
                <a:latin typeface="Courier New" panose="02070309020205020404" pitchFamily="49" charset="0"/>
              </a:rPr>
              <a:t>[4] = "C++"; 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buNone/>
            </a:pPr>
            <a:endParaRPr lang="en-US" altLang="en-US" b="1" dirty="0">
              <a:latin typeface="Courier New" panose="02070309020205020404" pitchFamily="49" charset="0"/>
            </a:endParaRPr>
          </a:p>
          <a:p>
            <a:pPr lvl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char </a:t>
            </a:r>
            <a:r>
              <a:rPr lang="en-US" altLang="en-US" b="1" dirty="0" err="1">
                <a:latin typeface="Courier New" panose="02070309020205020404" pitchFamily="49" charset="0"/>
              </a:rPr>
              <a:t>str</a:t>
            </a:r>
            <a:r>
              <a:rPr lang="en-US" altLang="en-US" b="1" dirty="0">
                <a:latin typeface="Courier New" panose="02070309020205020404" pitchFamily="49" charset="0"/>
              </a:rPr>
              <a:t>[] = {'C','+','+','\0'}; 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buNone/>
            </a:pPr>
            <a:endParaRPr lang="en-US" altLang="en-US" b="1" dirty="0">
              <a:latin typeface="Courier New" panose="02070309020205020404" pitchFamily="49" charset="0"/>
            </a:endParaRPr>
          </a:p>
          <a:p>
            <a:pPr lvl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char </a:t>
            </a:r>
            <a:r>
              <a:rPr lang="en-US" altLang="en-US" b="1" dirty="0" err="1">
                <a:latin typeface="Courier New" panose="02070309020205020404" pitchFamily="49" charset="0"/>
              </a:rPr>
              <a:t>str</a:t>
            </a:r>
            <a:r>
              <a:rPr lang="en-US" altLang="en-US" b="1" dirty="0">
                <a:latin typeface="Courier New" panose="02070309020205020404" pitchFamily="49" charset="0"/>
              </a:rPr>
              <a:t>[4] ={'C','+','+','\0'}; </a:t>
            </a:r>
          </a:p>
          <a:p>
            <a:pPr lvl="1">
              <a:lnSpc>
                <a:spcPct val="85000"/>
              </a:lnSpc>
              <a:spcBef>
                <a:spcPct val="0"/>
              </a:spcBef>
              <a:buNone/>
            </a:pPr>
            <a:endParaRPr lang="en-US" altLang="en-US" sz="5400" dirty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3D8963"/>
              </a:solidFill>
              <a:latin typeface="Courier New" panose="02070309020205020404" pitchFamily="49" charset="0"/>
            </a:endParaRPr>
          </a:p>
          <a:p>
            <a:pPr lvl="1" eaLnBrk="1" hangingPunct="1">
              <a:lnSpc>
                <a:spcPct val="85000"/>
              </a:lnSpc>
              <a:spcBef>
                <a:spcPct val="0"/>
              </a:spcBef>
              <a:buFontTx/>
              <a:buNone/>
            </a:pPr>
            <a:endParaRPr lang="en-US" altLang="en-US" b="1" dirty="0">
              <a:solidFill>
                <a:srgbClr val="3D8963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5181601"/>
            <a:ext cx="2486025" cy="40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02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A9DDB-8F24-4059-1FF5-F857C49E9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 array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F5325-2C4C-8FFF-3EFF-A47FA47AC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eclare an array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insert values into it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the Elements of an Array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 an Array Element</a:t>
            </a: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23FB59-612C-E6C1-2886-6EDD1529A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696" y="1341120"/>
            <a:ext cx="1733792" cy="4286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1B5F3E-D5C5-EFE9-479A-509CDC105A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8456" y="2303693"/>
            <a:ext cx="5210902" cy="3524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F9F734-BF70-9824-8A6D-5DCEEEF3CA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7308" y="3105084"/>
            <a:ext cx="5134692" cy="88594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6ADD60-0ED1-95B2-A1F9-3889E3604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514" y="4185702"/>
            <a:ext cx="5439534" cy="127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916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 Using C-Strings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C-string is stored as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an array </a:t>
            </a: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of characters</a:t>
            </a:r>
          </a:p>
          <a:p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Programmer must indicate maximum number of characters at definition</a:t>
            </a:r>
          </a:p>
          <a:p>
            <a:pPr marL="1371600" lvl="3" indent="0">
              <a:buNone/>
            </a:pPr>
            <a:r>
              <a:rPr lang="en-US" alt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const</a:t>
            </a:r>
            <a:r>
              <a:rPr lang="en-US" alt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800" i="1" dirty="0" err="1">
                <a:latin typeface="Times" panose="02020603050405020304" pitchFamily="18" charset="0"/>
                <a:cs typeface="Times" panose="02020603050405020304" pitchFamily="18" charset="0"/>
              </a:rPr>
              <a:t>int</a:t>
            </a:r>
            <a:r>
              <a:rPr lang="en-US" alt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 SIZE = 5;	</a:t>
            </a:r>
          </a:p>
          <a:p>
            <a:pPr marL="1371600" lvl="3" indent="0">
              <a:buNone/>
            </a:pPr>
            <a:r>
              <a:rPr lang="en-US" altLang="en-US" sz="2800" i="1" dirty="0">
                <a:latin typeface="Times" panose="02020603050405020304" pitchFamily="18" charset="0"/>
                <a:cs typeface="Times" panose="02020603050405020304" pitchFamily="18" charset="0"/>
              </a:rPr>
              <a:t>char temp[SIZE] = "Hot";</a:t>
            </a:r>
          </a:p>
          <a:p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NULL</a:t>
            </a: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 character (\0) is placed after final character to mark the end of the string</a:t>
            </a:r>
          </a:p>
          <a:p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Programmer must make sure array is </a:t>
            </a:r>
            <a:r>
              <a:rPr lang="en-US" altLang="en-US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big enough </a:t>
            </a: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for desired use; temp can hold up to 4 characters plus the \0.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2000" b="1" u="sng" dirty="0">
                <a:latin typeface="Times" panose="02020603050405020304" pitchFamily="18" charset="0"/>
                <a:cs typeface="Times" panose="02020603050405020304" pitchFamily="18" charset="0"/>
              </a:rPr>
              <a:t>Reading in a C-string: </a:t>
            </a:r>
          </a:p>
          <a:p>
            <a:pPr marL="800100" lvl="3" indent="0">
              <a:buNone/>
            </a:pPr>
            <a:r>
              <a:rPr lang="en-US" altLang="en-US" sz="2000" dirty="0"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US" alt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const int SIZE = 10;</a:t>
            </a:r>
          </a:p>
          <a:p>
            <a:pPr marL="800100" lvl="3" indent="0">
              <a:buNone/>
            </a:pPr>
            <a:r>
              <a:rPr lang="en-US" alt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	char </a:t>
            </a:r>
            <a:r>
              <a:rPr lang="en-US" altLang="en-US" sz="2000" b="1" dirty="0" err="1">
                <a:latin typeface="Times" panose="02020603050405020304" pitchFamily="18" charset="0"/>
                <a:cs typeface="Times" panose="02020603050405020304" pitchFamily="18" charset="0"/>
              </a:rPr>
              <a:t>Cstr</a:t>
            </a:r>
            <a:r>
              <a:rPr lang="en-US" alt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[SIZE];</a:t>
            </a:r>
          </a:p>
          <a:p>
            <a:pPr marL="1257300" lvl="4" indent="0">
              <a:buNone/>
            </a:pPr>
            <a:r>
              <a:rPr lang="en-US" alt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r>
              <a:rPr lang="en-US" altLang="en-US" sz="2000" b="1" dirty="0" err="1">
                <a:latin typeface="Times" panose="02020603050405020304" pitchFamily="18" charset="0"/>
                <a:cs typeface="Times" panose="02020603050405020304" pitchFamily="18" charset="0"/>
              </a:rPr>
              <a:t>cin</a:t>
            </a:r>
            <a:r>
              <a:rPr lang="en-US" alt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 &gt;&gt; </a:t>
            </a:r>
            <a:r>
              <a:rPr lang="en-US" altLang="en-US" sz="2000" b="1" dirty="0" err="1">
                <a:latin typeface="Times" panose="02020603050405020304" pitchFamily="18" charset="0"/>
                <a:cs typeface="Times" panose="02020603050405020304" pitchFamily="18" charset="0"/>
              </a:rPr>
              <a:t>Cstr</a:t>
            </a:r>
            <a:r>
              <a:rPr lang="en-US" altLang="en-US" sz="2000" b="1" dirty="0">
                <a:latin typeface="Times" panose="02020603050405020304" pitchFamily="18" charset="0"/>
                <a:cs typeface="Times" panose="02020603050405020304" pitchFamily="18" charset="0"/>
              </a:rPr>
              <a:t>; </a:t>
            </a:r>
          </a:p>
          <a:p>
            <a:endParaRPr lang="en-US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40965" name="Rectangle 8"/>
          <p:cNvSpPr>
            <a:spLocks noChangeArrowheads="1"/>
          </p:cNvSpPr>
          <p:nvPr/>
        </p:nvSpPr>
        <p:spPr bwMode="auto">
          <a:xfrm>
            <a:off x="6762750" y="4191000"/>
            <a:ext cx="10858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aseline="-25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en-US" altLang="en-US" sz="2800" b="1" baseline="0">
              <a:latin typeface="Courier New" panose="02070309020205020404" pitchFamily="49" charset="0"/>
            </a:endParaRPr>
          </a:p>
        </p:txBody>
      </p:sp>
      <p:grpSp>
        <p:nvGrpSpPr>
          <p:cNvPr id="40966" name="Group 77"/>
          <p:cNvGrpSpPr>
            <a:grpSpLocks/>
          </p:cNvGrpSpPr>
          <p:nvPr/>
        </p:nvGrpSpPr>
        <p:grpSpPr bwMode="auto">
          <a:xfrm>
            <a:off x="5166360" y="5171440"/>
            <a:ext cx="3505200" cy="457200"/>
            <a:chOff x="1776" y="3888"/>
            <a:chExt cx="2160" cy="288"/>
          </a:xfrm>
        </p:grpSpPr>
        <p:grpSp>
          <p:nvGrpSpPr>
            <p:cNvPr id="40967" name="Group 75"/>
            <p:cNvGrpSpPr>
              <a:grpSpLocks/>
            </p:cNvGrpSpPr>
            <p:nvPr/>
          </p:nvGrpSpPr>
          <p:grpSpPr bwMode="auto">
            <a:xfrm>
              <a:off x="1776" y="3888"/>
              <a:ext cx="2160" cy="288"/>
              <a:chOff x="1776" y="3888"/>
              <a:chExt cx="2160" cy="288"/>
            </a:xfrm>
          </p:grpSpPr>
          <p:sp>
            <p:nvSpPr>
              <p:cNvPr id="40969" name="Rectangle 70"/>
              <p:cNvSpPr>
                <a:spLocks noChangeArrowheads="1"/>
              </p:cNvSpPr>
              <p:nvPr/>
            </p:nvSpPr>
            <p:spPr bwMode="auto">
              <a:xfrm>
                <a:off x="1776" y="3888"/>
                <a:ext cx="43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970" name="Rectangle 71"/>
              <p:cNvSpPr>
                <a:spLocks noChangeArrowheads="1"/>
              </p:cNvSpPr>
              <p:nvPr/>
            </p:nvSpPr>
            <p:spPr bwMode="auto">
              <a:xfrm>
                <a:off x="2208" y="3888"/>
                <a:ext cx="43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971" name="Rectangle 72"/>
              <p:cNvSpPr>
                <a:spLocks noChangeArrowheads="1"/>
              </p:cNvSpPr>
              <p:nvPr/>
            </p:nvSpPr>
            <p:spPr bwMode="auto">
              <a:xfrm>
                <a:off x="2640" y="3888"/>
                <a:ext cx="43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972" name="Rectangle 73"/>
              <p:cNvSpPr>
                <a:spLocks noChangeArrowheads="1"/>
              </p:cNvSpPr>
              <p:nvPr/>
            </p:nvSpPr>
            <p:spPr bwMode="auto">
              <a:xfrm>
                <a:off x="3072" y="3888"/>
                <a:ext cx="43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40973" name="Rectangle 74"/>
              <p:cNvSpPr>
                <a:spLocks noChangeArrowheads="1"/>
              </p:cNvSpPr>
              <p:nvPr/>
            </p:nvSpPr>
            <p:spPr bwMode="auto">
              <a:xfrm>
                <a:off x="3504" y="3888"/>
                <a:ext cx="432" cy="28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sp>
          <p:nvSpPr>
            <p:cNvPr id="40968" name="Text Box 76"/>
            <p:cNvSpPr txBox="1">
              <a:spLocks noChangeArrowheads="1"/>
            </p:cNvSpPr>
            <p:nvPr/>
          </p:nvSpPr>
          <p:spPr bwMode="auto">
            <a:xfrm>
              <a:off x="1872" y="3888"/>
              <a:ext cx="196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baseline="-25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b="1" baseline="0" dirty="0">
                  <a:latin typeface="Courier New" panose="02070309020205020404" pitchFamily="49" charset="0"/>
                </a:rPr>
                <a:t>H   o   t  \0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649229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C-String Input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Reading in a C-string </a:t>
            </a:r>
          </a:p>
          <a:p>
            <a:pPr marL="0" indent="0"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const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int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SIZE = 10;</a:t>
            </a:r>
          </a:p>
          <a:p>
            <a:pPr marL="0" indent="0">
              <a:buNone/>
            </a:pP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	char </a:t>
            </a: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Cstr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[SIZE]; </a:t>
            </a:r>
          </a:p>
          <a:p>
            <a:pPr marL="0" indent="0">
              <a:buNone/>
            </a:pP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cin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&gt;&gt; </a:t>
            </a: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Cstr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;     </a:t>
            </a: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// Reads in a C-string with no blanks. Will write past the 	</a:t>
            </a:r>
          </a:p>
          <a:p>
            <a:pPr marL="0" indent="0"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	                               // end of the array if input string is too long. </a:t>
            </a:r>
          </a:p>
          <a:p>
            <a:pPr marL="0" indent="0">
              <a:buNone/>
            </a:pPr>
            <a:endParaRPr lang="en-US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" name="Picture 2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8DB5596A-FDFB-D680-B62B-3E5498F285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16681"/>
            <a:ext cx="6616028" cy="2795000"/>
          </a:xfrm>
          <a:prstGeom prst="rect">
            <a:avLst/>
          </a:prstGeom>
        </p:spPr>
      </p:pic>
      <p:pic>
        <p:nvPicPr>
          <p:cNvPr id="5" name="Picture 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ADBD058C-613E-2B24-672E-3E5930B104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651" y="4735800"/>
            <a:ext cx="5575972" cy="15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6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7D22D-BE02-5A7D-2E5E-D965081AF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C-String Input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D082C-94A8-94EB-E891-048683B7E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cin.getline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(</a:t>
            </a: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Cstr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, 10); </a:t>
            </a: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	// Reads in a C-string that may contain blanks.</a:t>
            </a:r>
          </a:p>
          <a:p>
            <a:pPr marL="0" indent="0"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                                       // Ensures that &lt;= 9 // chars are read in.</a:t>
            </a:r>
          </a:p>
          <a:p>
            <a:endParaRPr lang="en-US" altLang="en-US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	</a:t>
            </a:r>
            <a:endParaRPr lang="en-US" dirty="0"/>
          </a:p>
        </p:txBody>
      </p:sp>
      <p:pic>
        <p:nvPicPr>
          <p:cNvPr id="5" name="Picture 4" descr="A screen shot of a computer code&#10;&#10;Description automatically generated">
            <a:extLst>
              <a:ext uri="{FF2B5EF4-FFF2-40B4-BE49-F238E27FC236}">
                <a16:creationId xmlns:a16="http://schemas.microsoft.com/office/drawing/2014/main" id="{7D391616-8978-C916-0CE8-9EFDF6C123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762" y="2213012"/>
            <a:ext cx="5810382" cy="4259980"/>
          </a:xfrm>
          <a:prstGeom prst="rect">
            <a:avLst/>
          </a:prstGeom>
        </p:spPr>
      </p:pic>
      <p:pic>
        <p:nvPicPr>
          <p:cNvPr id="7" name="Picture 6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37FF2ABB-E071-7C34-86BA-6F1F471EB0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830" y="2350508"/>
            <a:ext cx="6645074" cy="151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C-String Initialization vs. Assignment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A C-string can be initialized at the time of its creation, just like a string object</a:t>
            </a:r>
          </a:p>
          <a:p>
            <a:pPr marL="914400" lvl="2" indent="0">
              <a:buNone/>
            </a:pP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const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int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SIZE = 10;</a:t>
            </a:r>
          </a:p>
          <a:p>
            <a:pPr marL="0" indent="0"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           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char month[SIZE] = "April"; </a:t>
            </a:r>
          </a:p>
          <a:p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However, a C-string cannot later be assigned a value using the = operator; you must use the </a:t>
            </a:r>
            <a:r>
              <a:rPr lang="en-US" altLang="en-US" dirty="0" err="1">
                <a:latin typeface="Times" panose="02020603050405020304" pitchFamily="18" charset="0"/>
                <a:cs typeface="Times" panose="02020603050405020304" pitchFamily="18" charset="0"/>
              </a:rPr>
              <a:t>strcpy</a:t>
            </a: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() function</a:t>
            </a:r>
          </a:p>
          <a:p>
            <a:pPr marL="914400" lvl="2" indent="0">
              <a:buNone/>
            </a:pPr>
            <a:r>
              <a:rPr lang="en-US" altLang="en-US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char month[SIZE];</a:t>
            </a:r>
          </a:p>
          <a:p>
            <a:pPr marL="914400" lvl="2" indent="0">
              <a:buNone/>
            </a:pP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month = "August"         // wrong!</a:t>
            </a:r>
          </a:p>
          <a:p>
            <a:pPr marL="914400" lvl="2" indent="0">
              <a:buNone/>
            </a:pP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2800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strcpy</a:t>
            </a:r>
            <a:r>
              <a:rPr lang="en-US" altLang="en-US" sz="28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(month, "August"); //correct</a:t>
            </a:r>
          </a:p>
        </p:txBody>
      </p:sp>
    </p:spTree>
    <p:extLst>
      <p:ext uri="{BB962C8B-B14F-4D97-AF65-F5344CB8AC3E}">
        <p14:creationId xmlns:p14="http://schemas.microsoft.com/office/powerpoint/2010/main" val="11343222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altLang="en-US" dirty="0"/>
              <a:t>C-String and Keyboard Input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Must use </a:t>
            </a:r>
            <a:r>
              <a:rPr lang="en-US" altLang="en-US" sz="3200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cin.getline</a:t>
            </a:r>
            <a:r>
              <a:rPr lang="en-US" altLang="en-US" sz="32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()</a:t>
            </a:r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to put keyboard input into a C-string </a:t>
            </a:r>
          </a:p>
          <a:p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Note that </a:t>
            </a:r>
            <a:r>
              <a:rPr lang="en-US" altLang="en-US" sz="3200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cin.getline</a:t>
            </a:r>
            <a:r>
              <a:rPr lang="en-US" altLang="en-US" sz="32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() ≠ </a:t>
            </a:r>
            <a:r>
              <a:rPr lang="en-US" altLang="en-US" sz="3200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getline</a:t>
            </a:r>
            <a:r>
              <a:rPr lang="en-US" altLang="en-US" sz="32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()</a:t>
            </a:r>
          </a:p>
          <a:p>
            <a:r>
              <a:rPr lang="en-US" altLang="en-US" sz="3200" dirty="0">
                <a:latin typeface="Times" panose="02020603050405020304" pitchFamily="18" charset="0"/>
                <a:cs typeface="Times" panose="02020603050405020304" pitchFamily="18" charset="0"/>
              </a:rPr>
              <a:t>Must indicate the target C-string and maximum number of characters to read:</a:t>
            </a:r>
          </a:p>
          <a:p>
            <a:pPr marL="914400" lvl="2" indent="0">
              <a:buNone/>
            </a:pPr>
            <a:r>
              <a:rPr lang="en-US" altLang="en-US" sz="2400" dirty="0"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r>
              <a:rPr lang="en-US" altLang="en-US" sz="3200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const</a:t>
            </a:r>
            <a:r>
              <a:rPr lang="en-US" altLang="en-US" sz="32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3200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int</a:t>
            </a:r>
            <a:r>
              <a:rPr lang="en-US" altLang="en-US" sz="32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SIZE = 25;</a:t>
            </a:r>
          </a:p>
          <a:p>
            <a:pPr marL="914400" lvl="2" indent="0">
              <a:buNone/>
            </a:pPr>
            <a:r>
              <a:rPr lang="en-US" altLang="en-US" sz="32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char name[SIZE];</a:t>
            </a:r>
          </a:p>
          <a:p>
            <a:pPr marL="914400" lvl="2" indent="0">
              <a:buNone/>
            </a:pPr>
            <a:r>
              <a:rPr lang="en-US" altLang="en-US" sz="32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r>
              <a:rPr lang="en-US" altLang="en-US" sz="3200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cout</a:t>
            </a:r>
            <a:r>
              <a:rPr lang="en-US" altLang="en-US" sz="32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&lt;&lt; "What's your name? ";</a:t>
            </a:r>
          </a:p>
          <a:p>
            <a:pPr marL="914400" lvl="2" indent="0">
              <a:buNone/>
            </a:pPr>
            <a:r>
              <a:rPr lang="en-US" altLang="en-US" sz="32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  <a:r>
              <a:rPr lang="en-US" altLang="en-US" sz="3200" i="1" dirty="0" err="1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cin.getline</a:t>
            </a:r>
            <a:r>
              <a:rPr lang="en-US" altLang="en-US" sz="3200" i="1" dirty="0">
                <a:solidFill>
                  <a:schemeClr val="accent2">
                    <a:lumMod val="50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(name, SIZE);</a:t>
            </a:r>
          </a:p>
        </p:txBody>
      </p:sp>
    </p:spTree>
    <p:extLst>
      <p:ext uri="{BB962C8B-B14F-4D97-AF65-F5344CB8AC3E}">
        <p14:creationId xmlns:p14="http://schemas.microsoft.com/office/powerpoint/2010/main" val="973687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956B6-CBA1-2A40-2655-8205F321F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8DB245-A39E-8F2A-5C17-A558E0D343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199"/>
            <a:ext cx="8877782" cy="583397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F34634-AD7D-9021-1980-6086B090C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7782" y="2276314"/>
            <a:ext cx="2486372" cy="115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3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F9F74-A221-602A-7F43-F42AD36621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8B9479B-2AB6-0ACD-70E9-1E11A8DB00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95" y="1219199"/>
            <a:ext cx="6919561" cy="557823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941C94-B7C3-8810-572F-DFAA8428A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3519" y="2466841"/>
            <a:ext cx="3543795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92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73" name="Rectangle 2072">
            <a:extLst>
              <a:ext uri="{FF2B5EF4-FFF2-40B4-BE49-F238E27FC236}">
                <a16:creationId xmlns:a16="http://schemas.microsoft.com/office/drawing/2014/main" id="{B94BF6D8-BAB7-4EB4-9B19-BB8B2F0F7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Freeform: Shape 2073">
            <a:extLst>
              <a:ext uri="{FF2B5EF4-FFF2-40B4-BE49-F238E27FC236}">
                <a16:creationId xmlns:a16="http://schemas.microsoft.com/office/drawing/2014/main" id="{B233FAAD-5E0A-4FBB-9800-1DAEE5039A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2" y="0"/>
            <a:ext cx="12192000" cy="4783510"/>
          </a:xfrm>
          <a:custGeom>
            <a:avLst/>
            <a:gdLst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11269135 w 12192000"/>
              <a:gd name="connsiteY21" fmla="*/ 11581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884769 w 12192000"/>
              <a:gd name="connsiteY20" fmla="*/ 115817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62559 w 12192000"/>
              <a:gd name="connsiteY35" fmla="*/ 990346 h 4783510"/>
              <a:gd name="connsiteX36" fmla="*/ 11895040 w 12192000"/>
              <a:gd name="connsiteY36" fmla="*/ 1014200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5040 w 12192000"/>
              <a:gd name="connsiteY35" fmla="*/ 1014200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05989 w 12192000"/>
              <a:gd name="connsiteY34" fmla="*/ 1009267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826422 w 12192000"/>
              <a:gd name="connsiteY34" fmla="*/ 995644 h 4783510"/>
              <a:gd name="connsiteX35" fmla="*/ 11891635 w 12192000"/>
              <a:gd name="connsiteY35" fmla="*/ 997172 h 4783510"/>
              <a:gd name="connsiteX36" fmla="*/ 11959068 w 12192000"/>
              <a:gd name="connsiteY36" fmla="*/ 979087 h 4783510"/>
              <a:gd name="connsiteX37" fmla="*/ 11974871 w 12192000"/>
              <a:gd name="connsiteY37" fmla="*/ 981280 h 4783510"/>
              <a:gd name="connsiteX38" fmla="*/ 11996673 w 12192000"/>
              <a:gd name="connsiteY38" fmla="*/ 989271 h 4783510"/>
              <a:gd name="connsiteX39" fmla="*/ 12064304 w 12192000"/>
              <a:gd name="connsiteY39" fmla="*/ 976743 h 4783510"/>
              <a:gd name="connsiteX40" fmla="*/ 12108011 w 12192000"/>
              <a:gd name="connsiteY40" fmla="*/ 949852 h 4783510"/>
              <a:gd name="connsiteX41" fmla="*/ 12137961 w 12192000"/>
              <a:gd name="connsiteY41" fmla="*/ 928659 h 4783510"/>
              <a:gd name="connsiteX42" fmla="*/ 12152392 w 12192000"/>
              <a:gd name="connsiteY42" fmla="*/ 940852 h 4783510"/>
              <a:gd name="connsiteX43" fmla="*/ 12187275 w 12192000"/>
              <a:gd name="connsiteY43" fmla="*/ 939175 h 4783510"/>
              <a:gd name="connsiteX44" fmla="*/ 12192000 w 12192000"/>
              <a:gd name="connsiteY44" fmla="*/ 932202 h 4783510"/>
              <a:gd name="connsiteX45" fmla="*/ 12192000 w 12192000"/>
              <a:gd name="connsiteY45" fmla="*/ 1423622 h 4783510"/>
              <a:gd name="connsiteX46" fmla="*/ 12192000 w 12192000"/>
              <a:gd name="connsiteY46" fmla="*/ 2783600 h 4783510"/>
              <a:gd name="connsiteX47" fmla="*/ 12192000 w 12192000"/>
              <a:gd name="connsiteY47" fmla="*/ 4783510 h 4783510"/>
              <a:gd name="connsiteX48" fmla="*/ 2 w 12192000"/>
              <a:gd name="connsiteY48" fmla="*/ 4783510 h 4783510"/>
              <a:gd name="connsiteX49" fmla="*/ 2 w 12192000"/>
              <a:gd name="connsiteY49" fmla="*/ 1855074 h 4783510"/>
              <a:gd name="connsiteX50" fmla="*/ 0 w 12192000"/>
              <a:gd name="connsiteY50" fmla="*/ 1855074 h 4783510"/>
              <a:gd name="connsiteX51" fmla="*/ 0 w 12192000"/>
              <a:gd name="connsiteY51" fmla="*/ 3676 h 4783510"/>
              <a:gd name="connsiteX52" fmla="*/ 4725 w 12192000"/>
              <a:gd name="connsiteY52" fmla="*/ 10649 h 4783510"/>
              <a:gd name="connsiteX53" fmla="*/ 39608 w 12192000"/>
              <a:gd name="connsiteY53" fmla="*/ 12325 h 4783510"/>
              <a:gd name="connsiteX54" fmla="*/ 54039 w 12192000"/>
              <a:gd name="connsiteY54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2439 w 12192000"/>
              <a:gd name="connsiteY32" fmla="*/ 984350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35844 w 12192000"/>
              <a:gd name="connsiteY32" fmla="*/ 1008189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8440 w 12192000"/>
              <a:gd name="connsiteY34" fmla="*/ 995646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74818 w 12192000"/>
              <a:gd name="connsiteY34" fmla="*/ 1009269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  <a:gd name="connsiteX0" fmla="*/ 54039 w 12192000"/>
              <a:gd name="connsiteY0" fmla="*/ 133 h 4783510"/>
              <a:gd name="connsiteX1" fmla="*/ 83989 w 12192000"/>
              <a:gd name="connsiteY1" fmla="*/ 21326 h 4783510"/>
              <a:gd name="connsiteX2" fmla="*/ 127696 w 12192000"/>
              <a:gd name="connsiteY2" fmla="*/ 48217 h 4783510"/>
              <a:gd name="connsiteX3" fmla="*/ 195328 w 12192000"/>
              <a:gd name="connsiteY3" fmla="*/ 60745 h 4783510"/>
              <a:gd name="connsiteX4" fmla="*/ 217130 w 12192000"/>
              <a:gd name="connsiteY4" fmla="*/ 52754 h 4783510"/>
              <a:gd name="connsiteX5" fmla="*/ 232932 w 12192000"/>
              <a:gd name="connsiteY5" fmla="*/ 50560 h 4783510"/>
              <a:gd name="connsiteX6" fmla="*/ 296960 w 12192000"/>
              <a:gd name="connsiteY6" fmla="*/ 85674 h 4783510"/>
              <a:gd name="connsiteX7" fmla="*/ 329442 w 12192000"/>
              <a:gd name="connsiteY7" fmla="*/ 61820 h 4783510"/>
              <a:gd name="connsiteX8" fmla="*/ 386012 w 12192000"/>
              <a:gd name="connsiteY8" fmla="*/ 80741 h 4783510"/>
              <a:gd name="connsiteX9" fmla="*/ 425496 w 12192000"/>
              <a:gd name="connsiteY9" fmla="*/ 47729 h 4783510"/>
              <a:gd name="connsiteX10" fmla="*/ 459561 w 12192000"/>
              <a:gd name="connsiteY10" fmla="*/ 55824 h 4783510"/>
              <a:gd name="connsiteX11" fmla="*/ 559233 w 12192000"/>
              <a:gd name="connsiteY11" fmla="*/ 72799 h 4783510"/>
              <a:gd name="connsiteX12" fmla="*/ 661345 w 12192000"/>
              <a:gd name="connsiteY12" fmla="*/ 147481 h 4783510"/>
              <a:gd name="connsiteX13" fmla="*/ 725095 w 12192000"/>
              <a:gd name="connsiteY13" fmla="*/ 161274 h 4783510"/>
              <a:gd name="connsiteX14" fmla="*/ 755536 w 12192000"/>
              <a:gd name="connsiteY14" fmla="*/ 180724 h 4783510"/>
              <a:gd name="connsiteX15" fmla="*/ 776480 w 12192000"/>
              <a:gd name="connsiteY15" fmla="*/ 182273 h 4783510"/>
              <a:gd name="connsiteX16" fmla="*/ 789058 w 12192000"/>
              <a:gd name="connsiteY16" fmla="*/ 184824 h 4783510"/>
              <a:gd name="connsiteX17" fmla="*/ 811171 w 12192000"/>
              <a:gd name="connsiteY17" fmla="*/ 216295 h 4783510"/>
              <a:gd name="connsiteX18" fmla="*/ 878029 w 12192000"/>
              <a:gd name="connsiteY18" fmla="*/ 215023 h 4783510"/>
              <a:gd name="connsiteX19" fmla="*/ 884769 w 12192000"/>
              <a:gd name="connsiteY19" fmla="*/ 220986 h 4783510"/>
              <a:gd name="connsiteX20" fmla="*/ 1600387 w 12192000"/>
              <a:gd name="connsiteY20" fmla="*/ 354356 h 4783510"/>
              <a:gd name="connsiteX21" fmla="*/ 9012952 w 12192000"/>
              <a:gd name="connsiteY21" fmla="*/ 1139547 h 4783510"/>
              <a:gd name="connsiteX22" fmla="*/ 11269135 w 12192000"/>
              <a:gd name="connsiteY22" fmla="*/ 1154978 h 4783510"/>
              <a:gd name="connsiteX23" fmla="*/ 11276593 w 12192000"/>
              <a:gd name="connsiteY23" fmla="*/ 1158504 h 4783510"/>
              <a:gd name="connsiteX24" fmla="*/ 11298713 w 12192000"/>
              <a:gd name="connsiteY24" fmla="*/ 1157049 h 4783510"/>
              <a:gd name="connsiteX25" fmla="*/ 11380829 w 12192000"/>
              <a:gd name="connsiteY25" fmla="*/ 1144822 h 4783510"/>
              <a:gd name="connsiteX26" fmla="*/ 11402942 w 12192000"/>
              <a:gd name="connsiteY26" fmla="*/ 1113350 h 4783510"/>
              <a:gd name="connsiteX27" fmla="*/ 11415520 w 12192000"/>
              <a:gd name="connsiteY27" fmla="*/ 1110800 h 4783510"/>
              <a:gd name="connsiteX28" fmla="*/ 11436464 w 12192000"/>
              <a:gd name="connsiteY28" fmla="*/ 1109251 h 4783510"/>
              <a:gd name="connsiteX29" fmla="*/ 11466905 w 12192000"/>
              <a:gd name="connsiteY29" fmla="*/ 1089800 h 4783510"/>
              <a:gd name="connsiteX30" fmla="*/ 11530655 w 12192000"/>
              <a:gd name="connsiteY30" fmla="*/ 1076007 h 4783510"/>
              <a:gd name="connsiteX31" fmla="*/ 11632767 w 12192000"/>
              <a:gd name="connsiteY31" fmla="*/ 1001326 h 4783510"/>
              <a:gd name="connsiteX32" fmla="*/ 11708599 w 12192000"/>
              <a:gd name="connsiteY32" fmla="*/ 997972 h 4783510"/>
              <a:gd name="connsiteX33" fmla="*/ 11766504 w 12192000"/>
              <a:gd name="connsiteY33" fmla="*/ 976255 h 4783510"/>
              <a:gd name="connsiteX34" fmla="*/ 11781629 w 12192000"/>
              <a:gd name="connsiteY34" fmla="*/ 985430 h 4783510"/>
              <a:gd name="connsiteX35" fmla="*/ 11826422 w 12192000"/>
              <a:gd name="connsiteY35" fmla="*/ 995644 h 4783510"/>
              <a:gd name="connsiteX36" fmla="*/ 11891635 w 12192000"/>
              <a:gd name="connsiteY36" fmla="*/ 997172 h 4783510"/>
              <a:gd name="connsiteX37" fmla="*/ 11959068 w 12192000"/>
              <a:gd name="connsiteY37" fmla="*/ 979087 h 4783510"/>
              <a:gd name="connsiteX38" fmla="*/ 11974871 w 12192000"/>
              <a:gd name="connsiteY38" fmla="*/ 981280 h 4783510"/>
              <a:gd name="connsiteX39" fmla="*/ 11996673 w 12192000"/>
              <a:gd name="connsiteY39" fmla="*/ 989271 h 4783510"/>
              <a:gd name="connsiteX40" fmla="*/ 12064304 w 12192000"/>
              <a:gd name="connsiteY40" fmla="*/ 976743 h 4783510"/>
              <a:gd name="connsiteX41" fmla="*/ 12108011 w 12192000"/>
              <a:gd name="connsiteY41" fmla="*/ 949852 h 4783510"/>
              <a:gd name="connsiteX42" fmla="*/ 12137961 w 12192000"/>
              <a:gd name="connsiteY42" fmla="*/ 928659 h 4783510"/>
              <a:gd name="connsiteX43" fmla="*/ 12152392 w 12192000"/>
              <a:gd name="connsiteY43" fmla="*/ 940852 h 4783510"/>
              <a:gd name="connsiteX44" fmla="*/ 12187275 w 12192000"/>
              <a:gd name="connsiteY44" fmla="*/ 939175 h 4783510"/>
              <a:gd name="connsiteX45" fmla="*/ 12192000 w 12192000"/>
              <a:gd name="connsiteY45" fmla="*/ 932202 h 4783510"/>
              <a:gd name="connsiteX46" fmla="*/ 12192000 w 12192000"/>
              <a:gd name="connsiteY46" fmla="*/ 1423622 h 4783510"/>
              <a:gd name="connsiteX47" fmla="*/ 12192000 w 12192000"/>
              <a:gd name="connsiteY47" fmla="*/ 2783600 h 4783510"/>
              <a:gd name="connsiteX48" fmla="*/ 12192000 w 12192000"/>
              <a:gd name="connsiteY48" fmla="*/ 4783510 h 4783510"/>
              <a:gd name="connsiteX49" fmla="*/ 2 w 12192000"/>
              <a:gd name="connsiteY49" fmla="*/ 4783510 h 4783510"/>
              <a:gd name="connsiteX50" fmla="*/ 2 w 12192000"/>
              <a:gd name="connsiteY50" fmla="*/ 1855074 h 4783510"/>
              <a:gd name="connsiteX51" fmla="*/ 0 w 12192000"/>
              <a:gd name="connsiteY51" fmla="*/ 1855074 h 4783510"/>
              <a:gd name="connsiteX52" fmla="*/ 0 w 12192000"/>
              <a:gd name="connsiteY52" fmla="*/ 3676 h 4783510"/>
              <a:gd name="connsiteX53" fmla="*/ 4725 w 12192000"/>
              <a:gd name="connsiteY53" fmla="*/ 10649 h 4783510"/>
              <a:gd name="connsiteX54" fmla="*/ 39608 w 12192000"/>
              <a:gd name="connsiteY54" fmla="*/ 12325 h 4783510"/>
              <a:gd name="connsiteX55" fmla="*/ 54039 w 12192000"/>
              <a:gd name="connsiteY55" fmla="*/ 133 h 4783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4783510">
                <a:moveTo>
                  <a:pt x="54039" y="133"/>
                </a:moveTo>
                <a:cubicBezTo>
                  <a:pt x="63704" y="2639"/>
                  <a:pt x="62723" y="39358"/>
                  <a:pt x="83989" y="21326"/>
                </a:cubicBezTo>
                <a:cubicBezTo>
                  <a:pt x="105981" y="-11024"/>
                  <a:pt x="111081" y="45279"/>
                  <a:pt x="127696" y="48217"/>
                </a:cubicBezTo>
                <a:cubicBezTo>
                  <a:pt x="144311" y="51155"/>
                  <a:pt x="175067" y="46490"/>
                  <a:pt x="195328" y="60745"/>
                </a:cubicBezTo>
                <a:cubicBezTo>
                  <a:pt x="202114" y="49815"/>
                  <a:pt x="211298" y="72404"/>
                  <a:pt x="217130" y="52754"/>
                </a:cubicBezTo>
                <a:cubicBezTo>
                  <a:pt x="224172" y="55476"/>
                  <a:pt x="227826" y="61398"/>
                  <a:pt x="232932" y="50560"/>
                </a:cubicBezTo>
                <a:cubicBezTo>
                  <a:pt x="248268" y="92855"/>
                  <a:pt x="280981" y="52963"/>
                  <a:pt x="296960" y="85674"/>
                </a:cubicBezTo>
                <a:cubicBezTo>
                  <a:pt x="299830" y="67582"/>
                  <a:pt x="319291" y="68613"/>
                  <a:pt x="329442" y="61820"/>
                </a:cubicBezTo>
                <a:cubicBezTo>
                  <a:pt x="298380" y="131083"/>
                  <a:pt x="368905" y="57302"/>
                  <a:pt x="386012" y="80741"/>
                </a:cubicBezTo>
                <a:cubicBezTo>
                  <a:pt x="377510" y="29578"/>
                  <a:pt x="414386" y="72354"/>
                  <a:pt x="425496" y="47729"/>
                </a:cubicBezTo>
                <a:cubicBezTo>
                  <a:pt x="437040" y="71659"/>
                  <a:pt x="445854" y="45812"/>
                  <a:pt x="459561" y="55824"/>
                </a:cubicBezTo>
                <a:cubicBezTo>
                  <a:pt x="489863" y="61969"/>
                  <a:pt x="520202" y="89712"/>
                  <a:pt x="559233" y="72799"/>
                </a:cubicBezTo>
                <a:cubicBezTo>
                  <a:pt x="577813" y="147164"/>
                  <a:pt x="623281" y="104139"/>
                  <a:pt x="661345" y="147481"/>
                </a:cubicBezTo>
                <a:cubicBezTo>
                  <a:pt x="683250" y="156781"/>
                  <a:pt x="717059" y="121215"/>
                  <a:pt x="725095" y="161274"/>
                </a:cubicBezTo>
                <a:cubicBezTo>
                  <a:pt x="734778" y="137222"/>
                  <a:pt x="744590" y="176885"/>
                  <a:pt x="755536" y="180724"/>
                </a:cubicBezTo>
                <a:cubicBezTo>
                  <a:pt x="764056" y="165505"/>
                  <a:pt x="768536" y="179043"/>
                  <a:pt x="776480" y="182273"/>
                </a:cubicBezTo>
                <a:cubicBezTo>
                  <a:pt x="779946" y="172829"/>
                  <a:pt x="786646" y="173541"/>
                  <a:pt x="789058" y="184824"/>
                </a:cubicBezTo>
                <a:cubicBezTo>
                  <a:pt x="786138" y="210571"/>
                  <a:pt x="809228" y="198414"/>
                  <a:pt x="811171" y="216295"/>
                </a:cubicBezTo>
                <a:cubicBezTo>
                  <a:pt x="821323" y="219407"/>
                  <a:pt x="856662" y="208499"/>
                  <a:pt x="878029" y="215023"/>
                </a:cubicBezTo>
                <a:lnTo>
                  <a:pt x="884769" y="220986"/>
                </a:lnTo>
                <a:lnTo>
                  <a:pt x="1600387" y="354356"/>
                </a:lnTo>
                <a:lnTo>
                  <a:pt x="9012952" y="1139547"/>
                </a:lnTo>
                <a:lnTo>
                  <a:pt x="11269135" y="1154978"/>
                </a:lnTo>
                <a:lnTo>
                  <a:pt x="11276593" y="1158504"/>
                </a:lnTo>
                <a:cubicBezTo>
                  <a:pt x="11284278" y="1160597"/>
                  <a:pt x="11291853" y="1160653"/>
                  <a:pt x="11298713" y="1157049"/>
                </a:cubicBezTo>
                <a:cubicBezTo>
                  <a:pt x="11308980" y="1128196"/>
                  <a:pt x="11367293" y="1148970"/>
                  <a:pt x="11380829" y="1144822"/>
                </a:cubicBezTo>
                <a:cubicBezTo>
                  <a:pt x="11382772" y="1126940"/>
                  <a:pt x="11405862" y="1139097"/>
                  <a:pt x="11402942" y="1113350"/>
                </a:cubicBezTo>
                <a:cubicBezTo>
                  <a:pt x="11405355" y="1102067"/>
                  <a:pt x="11412054" y="1101355"/>
                  <a:pt x="11415520" y="1110800"/>
                </a:cubicBezTo>
                <a:cubicBezTo>
                  <a:pt x="11423464" y="1107569"/>
                  <a:pt x="11427945" y="1094031"/>
                  <a:pt x="11436464" y="1109251"/>
                </a:cubicBezTo>
                <a:cubicBezTo>
                  <a:pt x="11447410" y="1105411"/>
                  <a:pt x="11457222" y="1065748"/>
                  <a:pt x="11466905" y="1089800"/>
                </a:cubicBezTo>
                <a:cubicBezTo>
                  <a:pt x="11474941" y="1049741"/>
                  <a:pt x="11508751" y="1085307"/>
                  <a:pt x="11530655" y="1076007"/>
                </a:cubicBezTo>
                <a:cubicBezTo>
                  <a:pt x="11568719" y="1032666"/>
                  <a:pt x="11614187" y="1075691"/>
                  <a:pt x="11632767" y="1001326"/>
                </a:cubicBezTo>
                <a:cubicBezTo>
                  <a:pt x="11671799" y="1018238"/>
                  <a:pt x="11678297" y="1004118"/>
                  <a:pt x="11708599" y="997972"/>
                </a:cubicBezTo>
                <a:cubicBezTo>
                  <a:pt x="11722307" y="987960"/>
                  <a:pt x="11754960" y="1000186"/>
                  <a:pt x="11766504" y="976255"/>
                </a:cubicBezTo>
                <a:cubicBezTo>
                  <a:pt x="11775270" y="975867"/>
                  <a:pt x="11771643" y="982199"/>
                  <a:pt x="11781629" y="985430"/>
                </a:cubicBezTo>
                <a:cubicBezTo>
                  <a:pt x="11791615" y="988661"/>
                  <a:pt x="11808655" y="993119"/>
                  <a:pt x="11826422" y="995644"/>
                </a:cubicBezTo>
                <a:cubicBezTo>
                  <a:pt x="11847845" y="1001968"/>
                  <a:pt x="11866122" y="1002202"/>
                  <a:pt x="11891635" y="997172"/>
                </a:cubicBezTo>
                <a:cubicBezTo>
                  <a:pt x="11907614" y="964462"/>
                  <a:pt x="11943732" y="1021381"/>
                  <a:pt x="11959068" y="979087"/>
                </a:cubicBezTo>
                <a:cubicBezTo>
                  <a:pt x="11964175" y="989925"/>
                  <a:pt x="11967829" y="984002"/>
                  <a:pt x="11974871" y="981280"/>
                </a:cubicBezTo>
                <a:cubicBezTo>
                  <a:pt x="11980703" y="1000930"/>
                  <a:pt x="11989887" y="978341"/>
                  <a:pt x="11996673" y="989271"/>
                </a:cubicBezTo>
                <a:cubicBezTo>
                  <a:pt x="12016933" y="975016"/>
                  <a:pt x="12047689" y="979681"/>
                  <a:pt x="12064304" y="976743"/>
                </a:cubicBezTo>
                <a:cubicBezTo>
                  <a:pt x="12080919" y="973805"/>
                  <a:pt x="12075802" y="961775"/>
                  <a:pt x="12108011" y="949852"/>
                </a:cubicBezTo>
                <a:cubicBezTo>
                  <a:pt x="12129277" y="967884"/>
                  <a:pt x="12128297" y="931165"/>
                  <a:pt x="12137961" y="928659"/>
                </a:cubicBezTo>
                <a:cubicBezTo>
                  <a:pt x="12141183" y="927823"/>
                  <a:pt x="12145587" y="930789"/>
                  <a:pt x="12152392" y="940852"/>
                </a:cubicBezTo>
                <a:cubicBezTo>
                  <a:pt x="12158285" y="946241"/>
                  <a:pt x="12172554" y="936871"/>
                  <a:pt x="12187275" y="939175"/>
                </a:cubicBezTo>
                <a:lnTo>
                  <a:pt x="12192000" y="932202"/>
                </a:lnTo>
                <a:lnTo>
                  <a:pt x="12192000" y="1423622"/>
                </a:lnTo>
                <a:lnTo>
                  <a:pt x="12192000" y="2783600"/>
                </a:lnTo>
                <a:lnTo>
                  <a:pt x="12192000" y="4783510"/>
                </a:lnTo>
                <a:lnTo>
                  <a:pt x="2" y="4783510"/>
                </a:lnTo>
                <a:lnTo>
                  <a:pt x="2" y="1855074"/>
                </a:lnTo>
                <a:lnTo>
                  <a:pt x="0" y="1855074"/>
                </a:lnTo>
                <a:lnTo>
                  <a:pt x="0" y="3676"/>
                </a:lnTo>
                <a:lnTo>
                  <a:pt x="4725" y="10649"/>
                </a:lnTo>
                <a:cubicBezTo>
                  <a:pt x="19446" y="8345"/>
                  <a:pt x="33716" y="17715"/>
                  <a:pt x="39608" y="12325"/>
                </a:cubicBezTo>
                <a:cubicBezTo>
                  <a:pt x="46413" y="2263"/>
                  <a:pt x="50817" y="-703"/>
                  <a:pt x="54039" y="13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59" name="Freeform: Shape 2058">
            <a:extLst>
              <a:ext uri="{FF2B5EF4-FFF2-40B4-BE49-F238E27FC236}">
                <a16:creationId xmlns:a16="http://schemas.microsoft.com/office/drawing/2014/main" id="{554C44F0-F390-48A8-974F-CAC9A33F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5418" y="493509"/>
            <a:ext cx="11165080" cy="5832861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5F6F5"/>
          </a:solidFill>
          <a:ln>
            <a:noFill/>
          </a:ln>
          <a:effectLst>
            <a:outerShdw blurRad="38100" dist="25400" dir="48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2050" name="Picture 2" descr="verb ing and to | Baamboozle - Baamboozle | The Most Fun Classroom Games!">
            <a:extLst>
              <a:ext uri="{FF2B5EF4-FFF2-40B4-BE49-F238E27FC236}">
                <a16:creationId xmlns:a16="http://schemas.microsoft.com/office/drawing/2014/main" id="{C7274339-515D-E73E-DF38-85EBD0677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" r="3104"/>
          <a:stretch/>
        </p:blipFill>
        <p:spPr bwMode="auto">
          <a:xfrm>
            <a:off x="680483" y="655576"/>
            <a:ext cx="10849145" cy="550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9352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E9670C-9DA7-C0FB-971D-5F360B8F6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Two-Dimensional Arrays</a:t>
            </a:r>
            <a:endParaRPr lang="en-US" sz="7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1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/>
          <a:lstStyle/>
          <a:p>
            <a:r>
              <a:rPr lang="en-US" dirty="0"/>
              <a:t>Two-Dimensional Arrays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define one array for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 sets of data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a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 in a spreadsheet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size declarators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definition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Syntax of 2D array</a:t>
            </a:r>
          </a:p>
          <a:p>
            <a:pPr marL="457200" lvl="1" indent="0">
              <a:buNone/>
            </a:pPr>
            <a:endParaRPr lang="en-US" sz="18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 fontAlgn="base">
              <a:spcAft>
                <a:spcPts val="750"/>
              </a:spcAft>
            </a:pPr>
            <a:r>
              <a:rPr lang="en-US" sz="2000" b="0" i="0" dirty="0">
                <a:solidFill>
                  <a:srgbClr val="273239"/>
                </a:solidFill>
                <a:effectLst/>
                <a:latin typeface="Nunito" pitchFamily="2" charset="0"/>
              </a:rPr>
              <a:t>Where,</a:t>
            </a:r>
          </a:p>
          <a:p>
            <a:pPr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273239"/>
                </a:solidFill>
                <a:effectLst/>
                <a:latin typeface="Nunito" pitchFamily="2" charset="0"/>
              </a:rPr>
              <a:t>n:</a:t>
            </a:r>
            <a:r>
              <a:rPr lang="en-US" sz="2000" b="0" i="0" dirty="0">
                <a:solidFill>
                  <a:srgbClr val="273239"/>
                </a:solidFill>
                <a:effectLst/>
                <a:latin typeface="Nunito" pitchFamily="2" charset="0"/>
              </a:rPr>
              <a:t> Number of rows.</a:t>
            </a:r>
          </a:p>
          <a:p>
            <a:pPr algn="l" fontAlgn="base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000" b="1" i="0" dirty="0">
                <a:solidFill>
                  <a:srgbClr val="273239"/>
                </a:solidFill>
                <a:effectLst/>
                <a:latin typeface="Nunito" pitchFamily="2" charset="0"/>
              </a:rPr>
              <a:t>m: </a:t>
            </a:r>
            <a:r>
              <a:rPr lang="en-US" sz="2000" b="0" i="0" dirty="0">
                <a:solidFill>
                  <a:srgbClr val="273239"/>
                </a:solidFill>
                <a:effectLst/>
                <a:latin typeface="Nunito" pitchFamily="2" charset="0"/>
              </a:rPr>
              <a:t>Number of columns</a:t>
            </a:r>
            <a:r>
              <a:rPr lang="en-US" b="0" i="0" dirty="0">
                <a:solidFill>
                  <a:srgbClr val="273239"/>
                </a:solidFill>
                <a:effectLst/>
                <a:latin typeface="Nunito" pitchFamily="2" charset="0"/>
              </a:rPr>
              <a:t>.</a:t>
            </a:r>
          </a:p>
          <a:p>
            <a:pPr marL="457200" lvl="1" indent="0">
              <a:buNone/>
            </a:pPr>
            <a:r>
              <a:rPr lang="ar-EG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ar-EG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 exams[3[3];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21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2844947" y="5793140"/>
            <a:ext cx="2800350" cy="1143000"/>
            <a:chOff x="1828800" y="4495800"/>
            <a:chExt cx="3733800" cy="1524000"/>
          </a:xfrm>
        </p:grpSpPr>
        <p:grpSp>
          <p:nvGrpSpPr>
            <p:cNvPr id="41989" name="Group 11"/>
            <p:cNvGrpSpPr>
              <a:grpSpLocks/>
            </p:cNvGrpSpPr>
            <p:nvPr/>
          </p:nvGrpSpPr>
          <p:grpSpPr bwMode="auto">
            <a:xfrm>
              <a:off x="1828800" y="5105400"/>
              <a:ext cx="1371600" cy="838200"/>
              <a:chOff x="2064" y="3360"/>
              <a:chExt cx="864" cy="528"/>
            </a:xfrm>
          </p:grpSpPr>
          <p:sp>
            <p:nvSpPr>
              <p:cNvPr id="41995" name="Text Box 4"/>
              <p:cNvSpPr txBox="1">
                <a:spLocks noChangeArrowheads="1"/>
              </p:cNvSpPr>
              <p:nvPr/>
            </p:nvSpPr>
            <p:spPr bwMode="auto">
              <a:xfrm>
                <a:off x="2064" y="3408"/>
                <a:ext cx="864" cy="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500" b="1" baseline="0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Number     of rows</a:t>
                </a:r>
              </a:p>
            </p:txBody>
          </p:sp>
          <p:sp>
            <p:nvSpPr>
              <p:cNvPr id="41996" name="Oval 5"/>
              <p:cNvSpPr>
                <a:spLocks noChangeArrowheads="1"/>
              </p:cNvSpPr>
              <p:nvPr/>
            </p:nvSpPr>
            <p:spPr bwMode="auto">
              <a:xfrm>
                <a:off x="2064" y="3360"/>
                <a:ext cx="864" cy="528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</p:grpSp>
        <p:grpSp>
          <p:nvGrpSpPr>
            <p:cNvPr id="41990" name="Group 12"/>
            <p:cNvGrpSpPr>
              <a:grpSpLocks/>
            </p:cNvGrpSpPr>
            <p:nvPr/>
          </p:nvGrpSpPr>
          <p:grpSpPr bwMode="auto">
            <a:xfrm>
              <a:off x="4191000" y="5181600"/>
              <a:ext cx="1371600" cy="838200"/>
              <a:chOff x="3024" y="3072"/>
              <a:chExt cx="864" cy="528"/>
            </a:xfrm>
          </p:grpSpPr>
          <p:sp>
            <p:nvSpPr>
              <p:cNvPr id="41993" name="Text Box 8"/>
              <p:cNvSpPr txBox="1">
                <a:spLocks noChangeArrowheads="1"/>
              </p:cNvSpPr>
              <p:nvPr/>
            </p:nvSpPr>
            <p:spPr bwMode="auto">
              <a:xfrm>
                <a:off x="3024" y="3120"/>
                <a:ext cx="864" cy="4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sz="1500" b="1" baseline="0" dirty="0">
                    <a:solidFill>
                      <a:schemeClr val="accent2"/>
                    </a:solidFill>
                    <a:latin typeface="Arial" panose="020B0604020202020204" pitchFamily="34" charset="0"/>
                  </a:rPr>
                  <a:t>Number     of cols</a:t>
                </a:r>
              </a:p>
            </p:txBody>
          </p:sp>
          <p:sp>
            <p:nvSpPr>
              <p:cNvPr id="41994" name="Oval 9"/>
              <p:cNvSpPr>
                <a:spLocks noChangeArrowheads="1"/>
              </p:cNvSpPr>
              <p:nvPr/>
            </p:nvSpPr>
            <p:spPr bwMode="auto">
              <a:xfrm>
                <a:off x="3024" y="3072"/>
                <a:ext cx="864" cy="528"/>
              </a:xfrm>
              <a:prstGeom prst="ellips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baseline="-25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sz="1800"/>
              </a:p>
            </p:txBody>
          </p:sp>
        </p:grpSp>
        <p:sp>
          <p:nvSpPr>
            <p:cNvPr id="41991" name="Line 13"/>
            <p:cNvSpPr>
              <a:spLocks noChangeShapeType="1"/>
            </p:cNvSpPr>
            <p:nvPr/>
          </p:nvSpPr>
          <p:spPr bwMode="auto">
            <a:xfrm flipV="1">
              <a:off x="2590800" y="4495800"/>
              <a:ext cx="685800" cy="6096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  <p:sp>
          <p:nvSpPr>
            <p:cNvPr id="41992" name="Line 14"/>
            <p:cNvSpPr>
              <a:spLocks noChangeShapeType="1"/>
            </p:cNvSpPr>
            <p:nvPr/>
          </p:nvSpPr>
          <p:spPr bwMode="auto">
            <a:xfrm flipH="1" flipV="1">
              <a:off x="3962400" y="4495800"/>
              <a:ext cx="914400" cy="68580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350"/>
            </a:p>
          </p:txBody>
        </p:sp>
      </p:grpSp>
      <p:pic>
        <p:nvPicPr>
          <p:cNvPr id="7" name="Picture 60" descr="AAHBDOV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8" r="10751" b="5852"/>
          <a:stretch>
            <a:fillRect/>
          </a:stretch>
        </p:blipFill>
        <p:spPr bwMode="auto">
          <a:xfrm>
            <a:off x="5851921" y="1964562"/>
            <a:ext cx="5897879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000B474-2D39-2D13-68B6-37A45B295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434" y="3307296"/>
            <a:ext cx="3477110" cy="7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0613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Initialization at Definition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5000"/>
              </a:lnSpc>
            </a:pPr>
            <a:r>
              <a:rPr lang="en-US" altLang="en-US" dirty="0"/>
              <a:t>Two-dimensional arrays are initialized row-by-row</a:t>
            </a:r>
          </a:p>
          <a:p>
            <a:pPr lvl="1" eaLnBrk="1" hangingPunct="1">
              <a:buFontTx/>
              <a:buNone/>
            </a:pPr>
            <a:r>
              <a:rPr lang="en-US" altLang="en-US" dirty="0"/>
              <a:t>	</a:t>
            </a:r>
            <a:r>
              <a:rPr lang="en-US" altLang="en-US" b="1" dirty="0" err="1">
                <a:solidFill>
                  <a:srgbClr val="3D8963"/>
                </a:solidFill>
                <a:latin typeface="Courier New" panose="02070309020205020404" pitchFamily="49" charset="0"/>
              </a:rPr>
              <a:t>int</a:t>
            </a:r>
            <a:r>
              <a:rPr lang="en-US" altLang="en-US" b="1" dirty="0">
                <a:solidFill>
                  <a:srgbClr val="3D8963"/>
                </a:solidFill>
                <a:latin typeface="Courier New" panose="02070309020205020404" pitchFamily="49" charset="0"/>
              </a:rPr>
              <a:t> exams[2][2] = { {84, 78},</a:t>
            </a:r>
          </a:p>
          <a:p>
            <a:pPr lvl="1" eaLnBrk="1" hangingPunct="1">
              <a:buFontTx/>
              <a:buNone/>
            </a:pPr>
            <a:r>
              <a:rPr lang="en-US" altLang="en-US" b="1" dirty="0">
                <a:solidFill>
                  <a:srgbClr val="3D8963"/>
                </a:solidFill>
                <a:latin typeface="Courier New" panose="02070309020205020404" pitchFamily="49" charset="0"/>
              </a:rPr>
              <a:t>						  {92, 97} };</a:t>
            </a:r>
            <a:endParaRPr lang="en-US" altLang="en-US" b="1" dirty="0">
              <a:solidFill>
                <a:srgbClr val="3D8963"/>
              </a:solidFill>
            </a:endParaRPr>
          </a:p>
          <a:p>
            <a:pPr lvl="1" eaLnBrk="1" hangingPunct="1">
              <a:buFontTx/>
              <a:buNone/>
            </a:pPr>
            <a:endParaRPr lang="en-US" altLang="en-US" b="1" dirty="0">
              <a:solidFill>
                <a:srgbClr val="3D8963"/>
              </a:solidFill>
            </a:endParaRPr>
          </a:p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endParaRPr lang="en-US" altLang="en-US" dirty="0"/>
          </a:p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endParaRPr lang="en-US" altLang="en-US" dirty="0"/>
          </a:p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endParaRPr lang="en-US" altLang="en-US" dirty="0"/>
          </a:p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endParaRPr lang="en-US" altLang="en-US" dirty="0"/>
          </a:p>
          <a:p>
            <a:pPr eaLnBrk="1" hangingPunct="1">
              <a:lnSpc>
                <a:spcPct val="95000"/>
              </a:lnSpc>
              <a:spcBef>
                <a:spcPct val="50000"/>
              </a:spcBef>
            </a:pPr>
            <a:r>
              <a:rPr lang="en-US" altLang="en-US" dirty="0"/>
              <a:t>Can omit inner </a:t>
            </a:r>
            <a:r>
              <a:rPr lang="en-US" altLang="en-US" b="1" dirty="0">
                <a:latin typeface="Courier New" panose="02070309020205020404" pitchFamily="49" charset="0"/>
              </a:rPr>
              <a:t>{</a:t>
            </a:r>
            <a:r>
              <a:rPr lang="en-US" altLang="en-US" b="1" dirty="0"/>
              <a:t> </a:t>
            </a:r>
            <a:r>
              <a:rPr lang="en-US" altLang="en-US" b="1" dirty="0">
                <a:latin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84007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3141833"/>
              </p:ext>
            </p:extLst>
          </p:nvPr>
        </p:nvGraphicFramePr>
        <p:xfrm>
          <a:off x="680012" y="3508903"/>
          <a:ext cx="1447800" cy="1044787"/>
        </p:xfrm>
        <a:graphic>
          <a:graphicData uri="http://schemas.openxmlformats.org/drawingml/2006/table">
            <a:tbl>
              <a:tblPr/>
              <a:tblGrid>
                <a:gridCol w="723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84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06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92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itchFamily="49" charset="0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D3B3986-9A52-C445-CE67-D7506C71C5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723853"/>
              </p:ext>
            </p:extLst>
          </p:nvPr>
        </p:nvGraphicFramePr>
        <p:xfrm>
          <a:off x="4627942" y="5645746"/>
          <a:ext cx="2133602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1">
                  <a:extLst>
                    <a:ext uri="{9D8B030D-6E8A-4147-A177-3AD203B41FA5}">
                      <a16:colId xmlns:a16="http://schemas.microsoft.com/office/drawing/2014/main" val="2364441003"/>
                    </a:ext>
                  </a:extLst>
                </a:gridCol>
                <a:gridCol w="1066801">
                  <a:extLst>
                    <a:ext uri="{9D8B030D-6E8A-4147-A177-3AD203B41FA5}">
                      <a16:colId xmlns:a16="http://schemas.microsoft.com/office/drawing/2014/main" val="288688468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612838"/>
                  </a:ext>
                </a:extLst>
              </a:tr>
              <a:tr h="238125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947069"/>
                  </a:ext>
                </a:extLst>
              </a:tr>
            </a:tbl>
          </a:graphicData>
        </a:graphic>
      </p:graphicFrame>
      <p:pic>
        <p:nvPicPr>
          <p:cNvPr id="2" name="Picture 1" descr="A computer code with text&#10;&#10;AI-generated content may be incorrect.">
            <a:extLst>
              <a:ext uri="{FF2B5EF4-FFF2-40B4-BE49-F238E27FC236}">
                <a16:creationId xmlns:a16="http://schemas.microsoft.com/office/drawing/2014/main" id="{AD52127E-F405-BACA-9B93-002B433E43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8275" y="2071868"/>
            <a:ext cx="4698551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969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2CA85-3ECE-ABB3-C5B1-05096D637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Initialization and Access of two-dimension array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2420285-2451-0651-C472-4C10509D8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076" y="1300732"/>
            <a:ext cx="6412471" cy="555726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E02C91A-76A8-C5C1-DEA8-B9D741E33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0964" y="1725963"/>
            <a:ext cx="3648584" cy="160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88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21CF0-A506-F1CB-98D2-C21A8CC83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Inputting and Outputting Multi-Dimensional Arrays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AAE144-717E-2C64-7721-0DCFDADCBB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6690167" cy="569842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397DAB-003A-61FA-F9B6-32BEF73B1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988" y="4172488"/>
            <a:ext cx="3743847" cy="261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130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167A3-A317-03BE-8F9E-F3DA406008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6E53859-F583-A8D1-03BF-CE334747FC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138177"/>
            <a:ext cx="7604568" cy="578743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CFB803-C154-681C-77A1-557D23802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009" y="2925633"/>
            <a:ext cx="1724266" cy="1562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675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Arrays with Three or More Dimensions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Arrays[3][3][3];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Example: </a:t>
            </a:r>
          </a:p>
          <a:p>
            <a:pPr marL="1828800" lvl="4" indent="0">
              <a:buNone/>
            </a:pPr>
            <a:r>
              <a:rPr lang="en-US" altLang="en-US" dirty="0"/>
              <a:t>       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</a:rPr>
              <a:t>int </a:t>
            </a: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</a:rPr>
              <a:t>three_d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</a:rPr>
              <a:t>[10][20][30];</a:t>
            </a:r>
          </a:p>
          <a:p>
            <a:pPr marL="1828800" lvl="4" indent="0">
              <a:buNone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       int x[5][10][20];  // store total (5*10*20) = 1000 elements.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  <a:p>
            <a:pPr marL="1828800" lvl="4" indent="0">
              <a:buNone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        int </a:t>
            </a:r>
            <a:r>
              <a:rPr lang="en-US" i="1" dirty="0" err="1">
                <a:solidFill>
                  <a:schemeClr val="accent2">
                    <a:lumMod val="50000"/>
                  </a:schemeClr>
                </a:solidFill>
              </a:rPr>
              <a:t>arr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[2][3][3];</a:t>
            </a:r>
          </a:p>
          <a:p>
            <a:pPr marL="1828800" lvl="4" indent="0">
              <a:buNone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        int myfirst3DArray[3][4][2];</a:t>
            </a:r>
          </a:p>
          <a:p>
            <a:pPr marL="1828800" lvl="4" indent="0">
              <a:buNone/>
            </a:pP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        double </a:t>
            </a:r>
            <a:r>
              <a:rPr lang="en-US" i="1" dirty="0" err="1">
                <a:solidFill>
                  <a:schemeClr val="accent2">
                    <a:lumMod val="50000"/>
                  </a:schemeClr>
                </a:solidFill>
              </a:rPr>
              <a:t>timeGrid</a:t>
            </a:r>
            <a:r>
              <a:rPr lang="en-US" i="1" dirty="0">
                <a:solidFill>
                  <a:schemeClr val="accent2">
                    <a:lumMod val="50000"/>
                  </a:schemeClr>
                </a:solidFill>
              </a:rPr>
              <a:t>[3][4][3][4];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5647"/>
          <a:stretch/>
        </p:blipFill>
        <p:spPr>
          <a:xfrm>
            <a:off x="4838700" y="819793"/>
            <a:ext cx="7353300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610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 fontScale="90000"/>
          </a:bodyPr>
          <a:lstStyle/>
          <a:p>
            <a:r>
              <a:rPr lang="en-US" dirty="0"/>
              <a:t>Arrays with Three or More Dimensions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>
            <a:normAutofit/>
          </a:bodyPr>
          <a:lstStyle/>
          <a:p>
            <a:r>
              <a:rPr lang="en-US" dirty="0"/>
              <a:t>Example:</a:t>
            </a:r>
          </a:p>
          <a:p>
            <a:r>
              <a:rPr lang="en-US" altLang="en-US" dirty="0"/>
              <a:t>int x[2][4][3] = { { {0,1,2}, {3,4,5} ,{6,7,8}, {9,10,11} }, { {12,13,14}, {15,16,17}, {18,19, 20}, {,21,22,23} } }; </a:t>
            </a:r>
          </a:p>
          <a:p>
            <a:endParaRPr lang="en-US" altLang="en-US" dirty="0"/>
          </a:p>
          <a:p>
            <a:pPr lvl="2"/>
            <a:endParaRPr lang="en-US" alt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7143"/>
          <a:stretch/>
        </p:blipFill>
        <p:spPr>
          <a:xfrm>
            <a:off x="7989426" y="2352675"/>
            <a:ext cx="2971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822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28C8D-01CC-FC95-5185-5052888B4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8F002D-7FE3-1538-60B2-08417A5855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8100244" cy="5505691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09B0CA-5D5E-26FA-A117-45B7FA7524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7508" y="1449149"/>
            <a:ext cx="2695951" cy="483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54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Functions in C++ - TechVidvan">
            <a:extLst>
              <a:ext uri="{FF2B5EF4-FFF2-40B4-BE49-F238E27FC236}">
                <a16:creationId xmlns:a16="http://schemas.microsoft.com/office/drawing/2014/main" id="{7DED6370-0555-5EFF-FE24-8B292DBB5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" r="-1" b="-1"/>
          <a:stretch/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595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Range-Based for Loop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41120"/>
            <a:ext cx="7591647" cy="5380355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range-based for loop is designed to work with a built-in variable known as the </a:t>
            </a:r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range variable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time the range-based for loop iterates, 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copies an array element to the range variable.</a:t>
            </a:r>
          </a:p>
          <a:p>
            <a:r>
              <a:rPr lang="en-US" sz="2400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sz="2400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time the loop iterates, the range variable will contain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element 0,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time the loop iterates,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range variable will contain the value of element 1, and so forth. </a:t>
            </a:r>
          </a:p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Form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BB45D3-848B-9DF3-56AC-DDBE57431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44" y="5717348"/>
            <a:ext cx="5210175" cy="809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9F82A0-70A5-12F8-4016-6FBDEA7232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647" y="-1"/>
            <a:ext cx="49280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200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Modular Programming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Modular programming: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breaking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up into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manageable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or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__Source_Sans_3_4d9a39"/>
              </a:rPr>
              <a:t> 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unctions are used to </a:t>
            </a:r>
            <a:r>
              <a:rPr lang="en-US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provide modularity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a program.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Creating an application using function makes it </a:t>
            </a:r>
            <a:r>
              <a:rPr lang="en-US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easier to understand, edit, check errors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etc.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Functions allow to structure programs in segments of code to </a:t>
            </a:r>
            <a:r>
              <a:rPr lang="en-US" b="0" i="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perform individual tasks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In C++, a function is a group of statements that is given a name, and which can be called from some point of the program. </a:t>
            </a: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422" y="5151121"/>
            <a:ext cx="3360578" cy="1889125"/>
          </a:xfrm>
          <a:prstGeom prst="ellipse">
            <a:avLst/>
          </a:prstGeom>
          <a:ln w="63500" cap="rnd">
            <a:solidFill>
              <a:schemeClr val="bg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40205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601sowc copy">
            <a:extLst>
              <a:ext uri="{FF2B5EF4-FFF2-40B4-BE49-F238E27FC236}">
                <a16:creationId xmlns:a16="http://schemas.microsoft.com/office/drawing/2014/main" id="{47133041-938E-81EB-41C8-856ED7083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700089"/>
            <a:ext cx="6553200" cy="545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6793D35F-770E-3129-1F13-B14B34B62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Functions and subprograms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1B6E4022-255B-AC9D-B1BE-5CF77328A5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Top-down design approach is based on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dividing the main problem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into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 tasks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may be divided into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simpler tasks,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then implementing each simple task by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subprogram or a function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C++ function or a subprogram is simply a chunk of C++ code that has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descriptive function name, e.g.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computeTaxes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compute the taxes for an employee 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isPrime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check whether or not a number is a prime number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returning value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omputeTaxes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may return with a double number representing the amount of taxes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isPrime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may return with a Boolean value (true or false)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dirty="0"/>
              <a:t>What is a Function?</a:t>
            </a:r>
            <a:endParaRPr lang="en-CA" altLang="ko-KR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indent="-285750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is a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block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code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that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performs a specific task.</a:t>
            </a:r>
          </a:p>
          <a:p>
            <a:pPr marL="285750" indent="-285750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600" b="0" i="0" dirty="0">
                <a:solidFill>
                  <a:srgbClr val="273239"/>
                </a:solidFill>
                <a:effectLst/>
                <a:latin typeface="Nunito" pitchFamily="2" charset="0"/>
              </a:rPr>
              <a:t>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function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is a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set of statements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that takes 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input, does some specific computation, and produces output.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n-GB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3581400" y="2884794"/>
            <a:ext cx="2514600" cy="2754006"/>
            <a:chOff x="1066800" y="1752600"/>
            <a:chExt cx="2095500" cy="2339732"/>
          </a:xfrm>
        </p:grpSpPr>
        <p:pic>
          <p:nvPicPr>
            <p:cNvPr id="1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752600"/>
              <a:ext cx="2095500" cy="2076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3"/>
            <p:cNvSpPr>
              <a:spLocks noChangeArrowheads="1"/>
            </p:cNvSpPr>
            <p:nvPr/>
          </p:nvSpPr>
          <p:spPr bwMode="auto">
            <a:xfrm>
              <a:off x="1823444" y="3778557"/>
              <a:ext cx="742993" cy="313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f(x) = x</a:t>
              </a:r>
              <a:endParaRPr lang="en-US" altLang="en-US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7"/>
          <p:cNvGrpSpPr>
            <a:grpSpLocks/>
          </p:cNvGrpSpPr>
          <p:nvPr/>
        </p:nvGrpSpPr>
        <p:grpSpPr bwMode="auto">
          <a:xfrm>
            <a:off x="6553200" y="2133601"/>
            <a:ext cx="3124200" cy="4272423"/>
            <a:chOff x="4800600" y="993158"/>
            <a:chExt cx="3333750" cy="5650333"/>
          </a:xfrm>
        </p:grpSpPr>
        <p:pic>
          <p:nvPicPr>
            <p:cNvPr id="22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993158"/>
              <a:ext cx="3333750" cy="4972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5"/>
            <p:cNvSpPr>
              <a:spLocks noChangeArrowheads="1"/>
            </p:cNvSpPr>
            <p:nvPr/>
          </p:nvSpPr>
          <p:spPr bwMode="auto">
            <a:xfrm>
              <a:off x="6248400" y="5788710"/>
              <a:ext cx="1254155" cy="854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f(x) = x</a:t>
              </a:r>
              <a:r>
                <a:rPr lang="en-US" altLang="en-US" b="1" baseline="30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  <a:p>
              <a:pPr eaLnBrk="1" hangingPunct="1"/>
              <a:r>
                <a:rPr lang="en-US" alt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g(y) = y+1</a:t>
              </a:r>
              <a:endParaRPr lang="en-US" altLang="en-US" b="1" dirty="0">
                <a:solidFill>
                  <a:srgbClr val="FF000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78463520"/>
      </p:ext>
    </p:extLst>
  </p:cSld>
  <p:clrMapOvr>
    <a:masterClrMapping/>
  </p:clrMapOvr>
  <p:transition spd="slow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3200"/>
              <a:t>Functions</a:t>
            </a:r>
            <a:endParaRPr lang="en-CA" altLang="ko-KR" sz="2800" dirty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20485" name="Content Placeholder 2"/>
          <p:cNvSpPr txBox="1">
            <a:spLocks/>
          </p:cNvSpPr>
          <p:nvPr/>
        </p:nvSpPr>
        <p:spPr bwMode="auto">
          <a:xfrm>
            <a:off x="-106327" y="1243014"/>
            <a:ext cx="12456513" cy="508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ts val="25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800" b="1" dirty="0">
                <a:latin typeface="Times New Roman" pitchFamily="18" charset="0"/>
                <a:cs typeface="Times New Roman" pitchFamily="18" charset="0"/>
              </a:rPr>
              <a:t>Function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makes the programs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more modular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easy to read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manage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spcBef>
                <a:spcPts val="25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5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makes solving a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complex problem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easier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dividing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it into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several smaller parts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25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5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main()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original problem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25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5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It is used for </a:t>
            </a:r>
            <a:r>
              <a:rPr lang="en-GB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repetitive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 tasks.</a:t>
            </a:r>
          </a:p>
          <a:p>
            <a:pPr marL="0" indent="0" algn="just">
              <a:spcBef>
                <a:spcPts val="250"/>
              </a:spcBef>
              <a:buClr>
                <a:schemeClr val="tx1"/>
              </a:buClr>
              <a:buSzPct val="100000"/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50"/>
              </a:spcBef>
              <a:buClr>
                <a:schemeClr val="tx1"/>
              </a:buClr>
              <a:buSzPct val="100000"/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Bef>
                <a:spcPts val="250"/>
              </a:spcBef>
              <a:buClr>
                <a:schemeClr val="tx1"/>
              </a:buClr>
              <a:buSzPct val="100000"/>
            </a:pPr>
            <a:endParaRPr lang="en-CA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828219"/>
      </p:ext>
    </p:extLst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ABEA5-FDE8-FEFE-C0D6-B6C217679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Advantages</a:t>
            </a:r>
            <a:endParaRPr lang="en-US" dirty="0"/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6238F24C-3EB9-530C-D4C2-AAEB50A690F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0" y="1341120"/>
          <a:ext cx="12192000" cy="53803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8854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EE176-6F6C-4311-405F-9BD03E548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in C++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43F40-E3AC-6996-9C7B-70869EC2C7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C++ allows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 of both 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internal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(user-defined)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external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(built-in) functions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Depending 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 whether a function is </a:t>
            </a:r>
            <a:r>
              <a:rPr lang="en-US" b="0" i="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predefined or created by the programmer</a:t>
            </a:r>
            <a:r>
              <a:rPr lang="en-US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; there are two types of function: 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Built in(library)  Function</a:t>
            </a:r>
          </a:p>
          <a:p>
            <a:pPr marL="0" indent="0">
              <a:buNone/>
            </a:pP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User-defined Function 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9C6792-F70B-A7EA-55CC-245069273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57" y="3199981"/>
            <a:ext cx="7754432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427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6D4DD-5302-B1B4-51FC-9B0BAA62A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Built in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Function( library)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9E8579-4F1B-EA5D-D096-907BC8586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library function refers to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pre-written function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provided by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programming library or language standard library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part of compiler package.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 of standard library made available by compiler.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used in any program by including respective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header file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use a library function, you often need to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 the corresponding library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your code</a:t>
            </a:r>
          </a:p>
        </p:txBody>
      </p:sp>
    </p:spTree>
    <p:extLst>
      <p:ext uri="{BB962C8B-B14F-4D97-AF65-F5344CB8AC3E}">
        <p14:creationId xmlns:p14="http://schemas.microsoft.com/office/powerpoint/2010/main" val="37972827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BAECB-BEE0-58EF-FCC4-09B9DB837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built in function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FA2F20-7C96-63DE-4FB7-09EE79CB782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Example 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Mathematics Functions: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sqrt(x) - Returns the square root of x.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pow(x, y) - Computes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p>
                    </m:sSup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abs(x) - Returns the absolute value of x.</a:t>
                </a:r>
              </a:p>
              <a:p>
                <a:pPr lvl="1">
                  <a:lnSpc>
                    <a:spcPct val="150000"/>
                  </a:lnSpc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String Functions: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strlen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 - Returns the length of string s.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strcpy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src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- Copies the string from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src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dest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lvl="2">
                  <a:lnSpc>
                    <a:spcPct val="150000"/>
                  </a:lnSpc>
                </a:pP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strcmp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(s1, s2) - Compares two strings</a:t>
                </a:r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2FA2F20-7C96-63DE-4FB7-09EE79CB78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719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CCB4971-2A7E-3BA5-4C1A-50398D5E28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Example of Using </a:t>
            </a:r>
            <a:br>
              <a:rPr lang="en-US" sz="4000" dirty="0"/>
            </a:br>
            <a:r>
              <a:rPr lang="en-US" sz="4000" dirty="0"/>
              <a:t>Standard C++ Math Functions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59FEA71-D808-1636-4CD2-A735E3B4C2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dirty="0"/>
              <a:t>#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 &lt;iostream&gt;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#include &lt;math&gt;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namespace std;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void main()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// Getting a double value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double x;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"Please enter a real number: ";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&gt;&gt; x;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// Compute the ceiling and the floor of the real number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"The ceil(" &lt;&lt; x &lt;&lt; ") = " &lt;&lt; ceil(x) &lt;&lt;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endl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&lt;&lt; "The floor(" &lt;&lt; x &lt;&lt; ") = " &lt;&lt; floor(x) &lt;&lt;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endl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2624DB4-D8EF-6DA4-48A8-1DC2FE46E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9263" y="1740781"/>
            <a:ext cx="3781953" cy="101931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A90D0C-8D5E-CD04-4930-E7474DB9CD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58230" y="3827534"/>
            <a:ext cx="3810532" cy="10478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effectLst/>
              </a:rPr>
              <a:t>example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CE521E02-66BA-530D-2B44-2E5AA5ED3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200"/>
            <a:ext cx="9102631" cy="55232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BF8725B-7722-ABBF-5CD3-73EEF6D7B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3411" y="4013360"/>
            <a:ext cx="4960184" cy="998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830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84BF6-B2D5-6000-2C9A-322FFB9230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User-defined Function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C8B79-17B1-6D0E-CA22-61F38EC4E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user-defined function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C++ is a function that is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written by the programmer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perform a specific task.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 by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programmer.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Created as per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requirement of the program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Unlike built-in library functions, user-defined functions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 you to create custom functionality tailored to the needs of your program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</a:t>
            </a:r>
          </a:p>
          <a:p>
            <a:pPr lvl="1"/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ADDfunction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 Area</a:t>
            </a: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7539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3200" dirty="0"/>
              <a:t>Functions</a:t>
            </a:r>
            <a:endParaRPr lang="en-CA" altLang="ko-K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2CE4EC-28DE-227E-2FE2-70A321C72A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41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828800" y="2155304"/>
            <a:ext cx="2232248" cy="230425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Program</a:t>
            </a:r>
          </a:p>
          <a:p>
            <a:pPr algn="ctr"/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116832" y="2659360"/>
            <a:ext cx="1656184" cy="93610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main()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16832" y="3739480"/>
            <a:ext cx="1656184" cy="43204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Times New Roman" pitchFamily="18" charset="0"/>
                <a:cs typeface="Times New Roman" pitchFamily="18" charset="0"/>
              </a:rPr>
              <a:t>Add()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4205064" y="2227312"/>
            <a:ext cx="2232248" cy="201622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main()</a:t>
            </a:r>
          </a:p>
          <a:p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{</a:t>
            </a:r>
          </a:p>
          <a:p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a, b, x, y;</a:t>
            </a:r>
          </a:p>
          <a:p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c = a + b;</a:t>
            </a:r>
          </a:p>
          <a:p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GB" sz="2000" b="1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 z = x + y;</a:t>
            </a:r>
          </a:p>
          <a:p>
            <a:r>
              <a:rPr lang="en-GB" sz="2000" b="1" dirty="0">
                <a:latin typeface="Times New Roman" pitchFamily="18" charset="0"/>
                <a:cs typeface="Times New Roman" pitchFamily="18" charset="0"/>
              </a:rPr>
              <a:t>}</a:t>
            </a:r>
          </a:p>
        </p:txBody>
      </p:sp>
      <p:sp>
        <p:nvSpPr>
          <p:cNvPr id="18" name="Cloud Callout 17"/>
          <p:cNvSpPr/>
          <p:nvPr/>
        </p:nvSpPr>
        <p:spPr>
          <a:xfrm>
            <a:off x="6437312" y="1219200"/>
            <a:ext cx="4067944" cy="1872208"/>
          </a:xfrm>
          <a:prstGeom prst="cloudCallout">
            <a:avLst>
              <a:gd name="adj1" fmla="val -55022"/>
              <a:gd name="adj2" fmla="val 72978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What if this operation is not that too simple.</a:t>
            </a:r>
          </a:p>
          <a:p>
            <a:pPr marL="0" lvl="1" algn="ctr"/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For example,</a:t>
            </a:r>
          </a:p>
          <a:p>
            <a:pPr marL="0" lvl="1" algn="ctr"/>
            <a:r>
              <a:rPr lang="en-GB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z = (x + y) / (x * x) + (y * y)</a:t>
            </a:r>
          </a:p>
        </p:txBody>
      </p:sp>
      <p:sp>
        <p:nvSpPr>
          <p:cNvPr id="19" name="Cloud Callout 18"/>
          <p:cNvSpPr/>
          <p:nvPr/>
        </p:nvSpPr>
        <p:spPr>
          <a:xfrm>
            <a:off x="6400800" y="4281264"/>
            <a:ext cx="4067944" cy="1447478"/>
          </a:xfrm>
          <a:prstGeom prst="cloudCallout">
            <a:avLst>
              <a:gd name="adj1" fmla="val -59145"/>
              <a:gd name="adj2" fmla="val -68302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Will we repeat the whole computation every time we need it?!</a:t>
            </a:r>
          </a:p>
        </p:txBody>
      </p:sp>
    </p:spTree>
    <p:extLst>
      <p:ext uri="{BB962C8B-B14F-4D97-AF65-F5344CB8AC3E}">
        <p14:creationId xmlns:p14="http://schemas.microsoft.com/office/powerpoint/2010/main" val="3662673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3200" dirty="0"/>
              <a:t>Function Definition/Calling</a:t>
            </a:r>
            <a:endParaRPr lang="en-CA" altLang="ko-KR" sz="28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b="1" dirty="0">
                <a:solidFill>
                  <a:srgbClr val="FF0000"/>
                </a:solidFill>
              </a:rPr>
              <a:t>F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unction Definition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contains the statements that make up the function.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400" y="1899920"/>
            <a:ext cx="89662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Function Definitions have the following parts: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type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data type of the value that function returns to the part of the program that called it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name of the function.  Function names follow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 rules as variables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 list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variables containing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passed to the function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altLang="en-US" sz="24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body</a:t>
            </a:r>
            <a:r>
              <a:rPr lang="en-US" alt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statements that perform the function’s task, enclosed in {}</a:t>
            </a:r>
          </a:p>
          <a:p>
            <a:pPr marL="822325" lvl="3">
              <a:buClr>
                <a:schemeClr val="tx1"/>
              </a:buClr>
              <a:buSzPct val="100000"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2080" y="5060906"/>
            <a:ext cx="10185400" cy="1430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Call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statement that causes a function to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“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()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Function is the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c++ that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automatically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a program starts,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statement.</a:t>
            </a:r>
            <a:endParaRPr lang="en-US" sz="2000" dirty="0"/>
          </a:p>
        </p:txBody>
      </p:sp>
      <p:sp>
        <p:nvSpPr>
          <p:cNvPr id="7" name="Cloud Callout 6"/>
          <p:cNvSpPr/>
          <p:nvPr/>
        </p:nvSpPr>
        <p:spPr>
          <a:xfrm>
            <a:off x="10103768" y="2608639"/>
            <a:ext cx="2088232" cy="864096"/>
          </a:xfrm>
          <a:prstGeom prst="cloudCallout">
            <a:avLst>
              <a:gd name="adj1" fmla="val -101304"/>
              <a:gd name="adj2" fmla="val 3694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GB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Function Header</a:t>
            </a:r>
          </a:p>
        </p:txBody>
      </p:sp>
      <p:sp>
        <p:nvSpPr>
          <p:cNvPr id="4" name="Right Brace 3"/>
          <p:cNvSpPr/>
          <p:nvPr/>
        </p:nvSpPr>
        <p:spPr bwMode="auto">
          <a:xfrm>
            <a:off x="9682392" y="2179861"/>
            <a:ext cx="96608" cy="2127979"/>
          </a:xfrm>
          <a:prstGeom prst="rightBrac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64082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3200400" y="381000"/>
            <a:ext cx="7086600" cy="6858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3200"/>
              <a:t>Function Definition/Calling</a:t>
            </a:r>
            <a:endParaRPr lang="en-CA" altLang="ko-KR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2791472" y="2133601"/>
            <a:ext cx="5209529" cy="1981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784848" y="1280358"/>
            <a:ext cx="8568952" cy="446449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#include &lt;iostream&gt;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using namespace std;</a:t>
            </a:r>
          </a:p>
          <a:p>
            <a:pPr>
              <a:buNone/>
            </a:pPr>
            <a:endParaRPr lang="en-GB" sz="1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void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PrintMessage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pPr>
              <a:buNone/>
            </a:pPr>
            <a:endParaRPr lang="en-GB" sz="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&lt;&lt; "I am a function" &lt;&lt;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endl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>
              <a:buNone/>
            </a:pPr>
            <a:endParaRPr lang="en-GB" sz="1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void main()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PrintMessage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}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7050905" y="914400"/>
            <a:ext cx="3528392" cy="1368152"/>
          </a:xfrm>
          <a:prstGeom prst="cloudCallout">
            <a:avLst>
              <a:gd name="adj1" fmla="val -66197"/>
              <a:gd name="adj2" fmla="val 3309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Functions can be defined before the </a:t>
            </a:r>
            <a:r>
              <a:rPr lang="en-GB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main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function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819400" y="2181691"/>
            <a:ext cx="5112568" cy="50405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20046" y="2759362"/>
            <a:ext cx="5112568" cy="1368152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7848600" y="2590800"/>
            <a:ext cx="2088232" cy="864096"/>
          </a:xfrm>
          <a:prstGeom prst="cloudCallout">
            <a:avLst>
              <a:gd name="adj1" fmla="val -78478"/>
              <a:gd name="adj2" fmla="val -6774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GB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Function Header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7848600" y="3733800"/>
            <a:ext cx="2088232" cy="864096"/>
          </a:xfrm>
          <a:prstGeom prst="cloudCallout">
            <a:avLst>
              <a:gd name="adj1" fmla="val -79141"/>
              <a:gd name="adj2" fmla="val -8057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GB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Function Body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342640" y="5249823"/>
            <a:ext cx="2514601" cy="50405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Cloud Callout 12"/>
          <p:cNvSpPr/>
          <p:nvPr/>
        </p:nvSpPr>
        <p:spPr>
          <a:xfrm>
            <a:off x="6858000" y="4698504"/>
            <a:ext cx="2088232" cy="864096"/>
          </a:xfrm>
          <a:prstGeom prst="cloudCallout">
            <a:avLst>
              <a:gd name="adj1" fmla="val -79805"/>
              <a:gd name="adj2" fmla="val 22041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GB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Function Call</a:t>
            </a:r>
          </a:p>
        </p:txBody>
      </p:sp>
    </p:spTree>
    <p:extLst>
      <p:ext uri="{BB962C8B-B14F-4D97-AF65-F5344CB8AC3E}">
        <p14:creationId xmlns:p14="http://schemas.microsoft.com/office/powerpoint/2010/main" val="273507769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3200"/>
              <a:t>Function Prototype</a:t>
            </a:r>
            <a:endParaRPr lang="en-CA" altLang="ko-KR" sz="2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-103908" y="1219200"/>
            <a:ext cx="12192000" cy="563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82880" tIns="91440">
            <a:noAutofit/>
          </a:bodyPr>
          <a:lstStyle/>
          <a:p>
            <a:pPr marL="342900" indent="-342900">
              <a:lnSpc>
                <a:spcPct val="125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prototype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eliminates the need to place a function definition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before all calls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function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25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prototype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Declarations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looks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similar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</a:t>
            </a:r>
            <a:r>
              <a:rPr lang="en-US" sz="22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Header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except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there is a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semicolon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the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25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function prototype usually 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placed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/>
              <a:t>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directly after the “</a:t>
            </a:r>
            <a:r>
              <a:rPr 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namespace std</a:t>
            </a:r>
            <a:r>
              <a:rPr lang="en-US" sz="2200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statement. </a:t>
            </a:r>
            <a:endParaRPr lang="en-US" altLang="en-U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5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function 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prototype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the following 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syntax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>
              <a:lnSpc>
                <a:spcPct val="125000"/>
              </a:lnSpc>
              <a:buClr>
                <a:schemeClr val="tx1"/>
              </a:buClr>
              <a:defRPr/>
            </a:pP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return_type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2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function_name</a:t>
            </a:r>
            <a:r>
              <a:rPr lang="en-US" altLang="en-US" sz="2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parameter list);</a:t>
            </a:r>
          </a:p>
          <a:p>
            <a:pPr marL="342900" indent="-342900">
              <a:lnSpc>
                <a:spcPct val="125000"/>
              </a:lnSpc>
              <a:buClr>
                <a:schemeClr val="tx1"/>
              </a:buClr>
              <a:buFont typeface="Wingdings" panose="05000000000000000000" pitchFamily="2" charset="2"/>
              <a:buChar char="§"/>
              <a:defRPr/>
            </a:pP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Write</a:t>
            </a:r>
            <a:r>
              <a:rPr lang="en-US" alt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function prototype that returns the absolute value of an integer is:   </a:t>
            </a:r>
          </a:p>
          <a:p>
            <a:pPr algn="ctr">
              <a:lnSpc>
                <a:spcPct val="75000"/>
              </a:lnSpc>
              <a:buClr>
                <a:schemeClr val="tx1"/>
              </a:buClr>
              <a:defRPr/>
            </a:pPr>
            <a:r>
              <a:rPr lang="en-US" altLang="en-US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alt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 absolute(int x); </a:t>
            </a:r>
          </a:p>
          <a:p>
            <a:pPr algn="ctr">
              <a:lnSpc>
                <a:spcPct val="75000"/>
              </a:lnSpc>
              <a:buClr>
                <a:schemeClr val="tx1"/>
              </a:buClr>
              <a:defRPr/>
            </a:pPr>
            <a:r>
              <a:rPr lang="en-US" alt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</a:p>
          <a:p>
            <a:pPr algn="ctr">
              <a:lnSpc>
                <a:spcPct val="75000"/>
              </a:lnSpc>
              <a:buClr>
                <a:schemeClr val="tx1"/>
              </a:buClr>
              <a:defRPr/>
            </a:pPr>
            <a:r>
              <a:rPr lang="en-US" altLang="en-US" sz="2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int absolute(int); </a:t>
            </a:r>
          </a:p>
        </p:txBody>
      </p:sp>
    </p:spTree>
    <p:extLst>
      <p:ext uri="{BB962C8B-B14F-4D97-AF65-F5344CB8AC3E}">
        <p14:creationId xmlns:p14="http://schemas.microsoft.com/office/powerpoint/2010/main" val="190848010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3200400" y="152400"/>
            <a:ext cx="7162800" cy="6858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3200" dirty="0"/>
              <a:t>Function Declaration</a:t>
            </a:r>
            <a:endParaRPr lang="en-CA" altLang="ko-KR" sz="2800" dirty="0"/>
          </a:p>
        </p:txBody>
      </p:sp>
      <p:sp>
        <p:nvSpPr>
          <p:cNvPr id="6" name="Rounded Rectangle 5"/>
          <p:cNvSpPr/>
          <p:nvPr/>
        </p:nvSpPr>
        <p:spPr>
          <a:xfrm>
            <a:off x="2895600" y="4365104"/>
            <a:ext cx="5112568" cy="187220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861048" y="1340769"/>
            <a:ext cx="8568952" cy="446449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#include &lt;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iostream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using namespace std;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void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PrintMessage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void main()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PrintMessage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void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PrintMessage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&lt;&lt; "I am a function" &lt;&lt;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endl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}</a:t>
            </a:r>
          </a:p>
        </p:txBody>
      </p:sp>
      <p:sp>
        <p:nvSpPr>
          <p:cNvPr id="8" name="Cloud Callout 7"/>
          <p:cNvSpPr/>
          <p:nvPr/>
        </p:nvSpPr>
        <p:spPr>
          <a:xfrm>
            <a:off x="5943600" y="914400"/>
            <a:ext cx="4680520" cy="1368152"/>
          </a:xfrm>
          <a:prstGeom prst="cloudCallout">
            <a:avLst>
              <a:gd name="adj1" fmla="val -67381"/>
              <a:gd name="adj2" fmla="val 6144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lvl="1" algn="ctr"/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Functions can be defined after the </a:t>
            </a:r>
            <a:r>
              <a:rPr lang="en-GB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main</a:t>
            </a:r>
            <a:r>
              <a:rPr lang="en-GB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function, </a:t>
            </a:r>
            <a:r>
              <a:rPr lang="en-GB" b="1" dirty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as long as a function prototype has first been declared</a:t>
            </a:r>
          </a:p>
        </p:txBody>
      </p:sp>
      <p:sp>
        <p:nvSpPr>
          <p:cNvPr id="9" name="Rectangle 8"/>
          <p:cNvSpPr/>
          <p:nvPr/>
        </p:nvSpPr>
        <p:spPr>
          <a:xfrm>
            <a:off x="3200400" y="2204864"/>
            <a:ext cx="4104456" cy="50405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92624" y="4329100"/>
            <a:ext cx="5184576" cy="194421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Cloud Callout 10"/>
          <p:cNvSpPr/>
          <p:nvPr/>
        </p:nvSpPr>
        <p:spPr>
          <a:xfrm>
            <a:off x="7745760" y="2505472"/>
            <a:ext cx="2160240" cy="1152128"/>
          </a:xfrm>
          <a:prstGeom prst="cloudCallout">
            <a:avLst>
              <a:gd name="adj1" fmla="val -80468"/>
              <a:gd name="adj2" fmla="val -3568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GB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Function Declaration (Prototype)</a:t>
            </a:r>
          </a:p>
        </p:txBody>
      </p:sp>
      <p:sp>
        <p:nvSpPr>
          <p:cNvPr id="12" name="Cloud Callout 11"/>
          <p:cNvSpPr/>
          <p:nvPr/>
        </p:nvSpPr>
        <p:spPr>
          <a:xfrm>
            <a:off x="8503568" y="5181600"/>
            <a:ext cx="2088232" cy="864096"/>
          </a:xfrm>
          <a:prstGeom prst="cloudCallout">
            <a:avLst>
              <a:gd name="adj1" fmla="val -68808"/>
              <a:gd name="adj2" fmla="val -456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GB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Function Definition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29794" y="3537570"/>
            <a:ext cx="3933006" cy="50405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8122568" y="3733800"/>
            <a:ext cx="2088232" cy="864096"/>
          </a:xfrm>
          <a:prstGeom prst="cloudCallout">
            <a:avLst>
              <a:gd name="adj1" fmla="val -92919"/>
              <a:gd name="adj2" fmla="val -42877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GB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Function Call</a:t>
            </a:r>
          </a:p>
        </p:txBody>
      </p:sp>
    </p:spTree>
    <p:extLst>
      <p:ext uri="{BB962C8B-B14F-4D97-AF65-F5344CB8AC3E}">
        <p14:creationId xmlns:p14="http://schemas.microsoft.com/office/powerpoint/2010/main" val="330480629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3276600" y="152400"/>
            <a:ext cx="7010400" cy="6858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3200" dirty="0"/>
              <a:t>Function Declaration</a:t>
            </a:r>
            <a:endParaRPr lang="en-CA" altLang="ko-KR" sz="2800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2895600" y="1219201"/>
            <a:ext cx="7569075" cy="446449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#include &lt;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iostream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using namespace std;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void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PrintMessage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void main()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PrintMessage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void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PrintMessage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&lt;&lt; "I am a function" &lt;&lt;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endl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}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76600" y="2083297"/>
            <a:ext cx="3505201" cy="50405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200400" y="4304184"/>
            <a:ext cx="4023915" cy="194421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76600" y="3379441"/>
            <a:ext cx="3505201" cy="504056"/>
          </a:xfrm>
          <a:prstGeom prst="rect">
            <a:avLst/>
          </a:prstGeom>
          <a:noFill/>
          <a:ln w="28575">
            <a:solidFill>
              <a:schemeClr val="accent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7296323" y="1795265"/>
            <a:ext cx="3168353" cy="1866106"/>
          </a:xfrm>
          <a:prstGeom prst="cloudCallout">
            <a:avLst>
              <a:gd name="adj1" fmla="val -80920"/>
              <a:gd name="adj2" fmla="val 1290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GB" sz="1600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Don’t forget the </a:t>
            </a:r>
            <a:r>
              <a:rPr lang="en-GB" sz="1600" b="1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semicolon</a:t>
            </a:r>
            <a:r>
              <a:rPr lang="en-GB" sz="1600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in the function declaration (</a:t>
            </a:r>
            <a:r>
              <a:rPr lang="en-GB" sz="1600" b="1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prototype</a:t>
            </a:r>
            <a:r>
              <a:rPr lang="en-GB" sz="1600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) and function </a:t>
            </a:r>
            <a:r>
              <a:rPr lang="en-GB" sz="1600" b="1" dirty="0">
                <a:solidFill>
                  <a:srgbClr val="0070C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call</a:t>
            </a:r>
            <a:r>
              <a:rPr lang="en-GB" sz="1600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20" name="Right Arrow 19"/>
          <p:cNvSpPr/>
          <p:nvPr/>
        </p:nvSpPr>
        <p:spPr>
          <a:xfrm rot="7289213">
            <a:off x="5871666" y="3255014"/>
            <a:ext cx="492138" cy="193568"/>
          </a:xfrm>
          <a:prstGeom prst="rightArrow">
            <a:avLst>
              <a:gd name="adj1" fmla="val 50000"/>
              <a:gd name="adj2" fmla="val 7646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ight Arrow 20"/>
          <p:cNvSpPr/>
          <p:nvPr/>
        </p:nvSpPr>
        <p:spPr>
          <a:xfrm rot="14040989">
            <a:off x="5931836" y="2530527"/>
            <a:ext cx="492138" cy="193568"/>
          </a:xfrm>
          <a:prstGeom prst="rightArrow">
            <a:avLst>
              <a:gd name="adj1" fmla="val 50000"/>
              <a:gd name="adj2" fmla="val 76469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Cloud Callout 21"/>
          <p:cNvSpPr/>
          <p:nvPr/>
        </p:nvSpPr>
        <p:spPr>
          <a:xfrm>
            <a:off x="8068483" y="4217077"/>
            <a:ext cx="3295477" cy="1507976"/>
          </a:xfrm>
          <a:prstGeom prst="cloudCallout">
            <a:avLst>
              <a:gd name="adj1" fmla="val -89717"/>
              <a:gd name="adj2" fmla="val -23363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b="1" dirty="0">
                <a:solidFill>
                  <a:schemeClr val="bg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No semicolon in the function definition</a:t>
            </a:r>
          </a:p>
          <a:p>
            <a:pPr marL="0" lvl="1"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(After the function header)</a:t>
            </a:r>
            <a:endParaRPr lang="en-GB" b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63459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3124200" y="76200"/>
            <a:ext cx="7162800" cy="685800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3200" dirty="0"/>
              <a:t>Function </a:t>
            </a:r>
            <a:r>
              <a:rPr lang="en-US" altLang="ko-KR" sz="3200" dirty="0">
                <a:solidFill>
                  <a:srgbClr val="FF0000"/>
                </a:solidFill>
              </a:rPr>
              <a:t>Example</a:t>
            </a:r>
            <a:r>
              <a:rPr lang="en-US" altLang="ko-KR" sz="3200" dirty="0"/>
              <a:t> </a:t>
            </a:r>
            <a:endParaRPr lang="en-CA" altLang="ko-KR" sz="2800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563880" y="1287624"/>
            <a:ext cx="7316414" cy="4464497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GB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#include &lt;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iostream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using namespace std;</a:t>
            </a:r>
          </a:p>
          <a:p>
            <a:pPr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int Add (int a, int b);</a:t>
            </a:r>
          </a:p>
          <a:p>
            <a:pPr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void main()</a:t>
            </a:r>
          </a:p>
          <a:p>
            <a:pPr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z = Add(5, 3);</a:t>
            </a:r>
          </a:p>
          <a:p>
            <a:pPr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&lt;&lt; "The result is " &lt;&lt; z &lt;&lt;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endl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Add (</a:t>
            </a:r>
            <a:r>
              <a:rPr lang="en-GB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GB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b)</a:t>
            </a:r>
          </a:p>
          <a:p>
            <a:pPr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result = a + b;</a:t>
            </a:r>
          </a:p>
          <a:p>
            <a:pPr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return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 result;</a:t>
            </a:r>
          </a:p>
          <a:p>
            <a:pPr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}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63880" y="2086744"/>
            <a:ext cx="2952328" cy="50405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49680" y="3305944"/>
            <a:ext cx="2286000" cy="50405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92480" y="4448944"/>
            <a:ext cx="2952328" cy="218045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Cloud Callout 24"/>
          <p:cNvSpPr/>
          <p:nvPr/>
        </p:nvSpPr>
        <p:spPr>
          <a:xfrm>
            <a:off x="3992880" y="1819672"/>
            <a:ext cx="2160240" cy="1152128"/>
          </a:xfrm>
          <a:prstGeom prst="cloudCallout">
            <a:avLst>
              <a:gd name="adj1" fmla="val -81478"/>
              <a:gd name="adj2" fmla="val 16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GB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Function Declaration (Prototype)</a:t>
            </a:r>
          </a:p>
        </p:txBody>
      </p:sp>
      <p:sp>
        <p:nvSpPr>
          <p:cNvPr id="26" name="Cloud Callout 25"/>
          <p:cNvSpPr/>
          <p:nvPr/>
        </p:nvSpPr>
        <p:spPr>
          <a:xfrm>
            <a:off x="4114448" y="4622304"/>
            <a:ext cx="2088232" cy="864096"/>
          </a:xfrm>
          <a:prstGeom prst="cloudCallout">
            <a:avLst>
              <a:gd name="adj1" fmla="val -71561"/>
              <a:gd name="adj2" fmla="val 921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GB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Function Definition</a:t>
            </a:r>
          </a:p>
        </p:txBody>
      </p:sp>
      <p:sp>
        <p:nvSpPr>
          <p:cNvPr id="27" name="Cloud Callout 26"/>
          <p:cNvSpPr/>
          <p:nvPr/>
        </p:nvSpPr>
        <p:spPr>
          <a:xfrm>
            <a:off x="4343048" y="3403104"/>
            <a:ext cx="2088232" cy="864096"/>
          </a:xfrm>
          <a:prstGeom prst="cloudCallout">
            <a:avLst>
              <a:gd name="adj1" fmla="val -86482"/>
              <a:gd name="adj2" fmla="val -1831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GB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Function Call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A3FAD4-F5CE-A304-EBA1-8AA0EC5E032A}"/>
              </a:ext>
            </a:extLst>
          </p:cNvPr>
          <p:cNvSpPr txBox="1">
            <a:spLocks/>
          </p:cNvSpPr>
          <p:nvPr/>
        </p:nvSpPr>
        <p:spPr>
          <a:xfrm>
            <a:off x="6365240" y="1440024"/>
            <a:ext cx="7316414" cy="534177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Ø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GB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#include &lt;iostream&gt;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using namespace std;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Add (</a:t>
            </a:r>
            <a:r>
              <a:rPr lang="en-GB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GB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b)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result = a + b;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return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 result;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void main()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	int z = Add(5, 3);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&lt;&lt; "The result is " &lt;&lt; z &lt;&lt;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endl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>
              <a:buFont typeface="Wingdings" panose="05000000000000000000" pitchFamily="2" charset="2"/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4" name="Cloud Callout 25">
            <a:extLst>
              <a:ext uri="{FF2B5EF4-FFF2-40B4-BE49-F238E27FC236}">
                <a16:creationId xmlns:a16="http://schemas.microsoft.com/office/drawing/2014/main" id="{BCFCA19C-024B-DAE6-6212-81447D39313A}"/>
              </a:ext>
            </a:extLst>
          </p:cNvPr>
          <p:cNvSpPr/>
          <p:nvPr/>
        </p:nvSpPr>
        <p:spPr>
          <a:xfrm>
            <a:off x="9866248" y="2086744"/>
            <a:ext cx="2088232" cy="864096"/>
          </a:xfrm>
          <a:prstGeom prst="cloudCallout">
            <a:avLst>
              <a:gd name="adj1" fmla="val -71561"/>
              <a:gd name="adj2" fmla="val 921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GB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Function Definition</a:t>
            </a:r>
          </a:p>
        </p:txBody>
      </p:sp>
      <p:sp>
        <p:nvSpPr>
          <p:cNvPr id="5" name="Cloud Callout 26">
            <a:extLst>
              <a:ext uri="{FF2B5EF4-FFF2-40B4-BE49-F238E27FC236}">
                <a16:creationId xmlns:a16="http://schemas.microsoft.com/office/drawing/2014/main" id="{1D0DE31E-8DD1-ED83-2390-AC1ECBAF45E8}"/>
              </a:ext>
            </a:extLst>
          </p:cNvPr>
          <p:cNvSpPr/>
          <p:nvPr/>
        </p:nvSpPr>
        <p:spPr>
          <a:xfrm>
            <a:off x="10355404" y="4985928"/>
            <a:ext cx="2088232" cy="864096"/>
          </a:xfrm>
          <a:prstGeom prst="cloudCallout">
            <a:avLst>
              <a:gd name="adj1" fmla="val -86482"/>
              <a:gd name="adj2" fmla="val -1831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GB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Function Call</a:t>
            </a:r>
          </a:p>
        </p:txBody>
      </p:sp>
    </p:spTree>
    <p:extLst>
      <p:ext uri="{BB962C8B-B14F-4D97-AF65-F5344CB8AC3E}">
        <p14:creationId xmlns:p14="http://schemas.microsoft.com/office/powerpoint/2010/main" val="376250543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" grpId="0"/>
      <p:bldP spid="4" grpId="0" animBg="1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0" y="1"/>
            <a:ext cx="12192000" cy="1219199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br>
              <a:rPr lang="en-US" altLang="ko-KR" sz="4000" dirty="0"/>
            </a:br>
            <a:r>
              <a:rPr lang="en-US" altLang="ko-KR" sz="4000" dirty="0"/>
              <a:t>Function Example</a:t>
            </a:r>
            <a:br>
              <a:rPr lang="en-US" altLang="ko-KR" sz="4000" dirty="0"/>
            </a:br>
            <a:r>
              <a:rPr lang="en-US" sz="4000" dirty="0"/>
              <a:t>Function Prototypes in Program </a:t>
            </a:r>
            <a:br>
              <a:rPr lang="en-US" dirty="0"/>
            </a:br>
            <a:r>
              <a:rPr lang="en-US" altLang="ko-KR" dirty="0"/>
              <a:t> </a:t>
            </a:r>
            <a:endParaRPr lang="en-CA" altLang="ko-KR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E341AB8-868D-33B4-6050-8504B0DAE5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7590" y="1271148"/>
            <a:ext cx="6411432" cy="545032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2C6AD3A-D27F-429F-FFBC-72E35C2B6B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7162" y="1219200"/>
            <a:ext cx="6112428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48523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Function Return Type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859501382"/>
              </p:ext>
            </p:extLst>
          </p:nvPr>
        </p:nvGraphicFramePr>
        <p:xfrm>
          <a:off x="2214880" y="1747520"/>
          <a:ext cx="8961120" cy="3662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7315A48-E936-A8F8-2364-B4650C0089B4}"/>
              </a:ext>
            </a:extLst>
          </p:cNvPr>
          <p:cNvSpPr txBox="1"/>
          <p:nvPr/>
        </p:nvSpPr>
        <p:spPr>
          <a:xfrm>
            <a:off x="7041470" y="5298439"/>
            <a:ext cx="3933280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function does not return a value, its return type is void: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3DC4D2-7DF7-22CA-51A7-A6D9A1563034}"/>
              </a:ext>
            </a:extLst>
          </p:cNvPr>
          <p:cNvSpPr txBox="1"/>
          <p:nvPr/>
        </p:nvSpPr>
        <p:spPr>
          <a:xfrm>
            <a:off x="2512650" y="5410200"/>
            <a:ext cx="4231050" cy="12557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a function returns a value, the type of the value must be indicated: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main()</a:t>
            </a:r>
          </a:p>
        </p:txBody>
      </p:sp>
    </p:spTree>
    <p:extLst>
      <p:ext uri="{BB962C8B-B14F-4D97-AF65-F5344CB8AC3E}">
        <p14:creationId xmlns:p14="http://schemas.microsoft.com/office/powerpoint/2010/main" val="2075344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25B84-80C8-9240-5410-D154ADBF4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3" name="Picture 2" descr="A computer code with red and green text&#10;&#10;AI-generated content may be incorrect.">
            <a:extLst>
              <a:ext uri="{FF2B5EF4-FFF2-40B4-BE49-F238E27FC236}">
                <a16:creationId xmlns:a16="http://schemas.microsoft.com/office/drawing/2014/main" id="{B61D6773-3E6D-C071-804C-7FF9E1384F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93" y="1267421"/>
            <a:ext cx="8497672" cy="51102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D1342B-2BCA-6DC5-F628-E05AE0286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0956" y="5500349"/>
            <a:ext cx="4601217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81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3200" dirty="0"/>
              <a:t>Function Return data type </a:t>
            </a:r>
            <a:endParaRPr lang="en-CA" altLang="ko-KR" sz="280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1341120"/>
            <a:ext cx="7965440" cy="538035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GB" sz="200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200">
                <a:latin typeface="Times New Roman" pitchFamily="18" charset="0"/>
                <a:cs typeface="Times New Roman" pitchFamily="18" charset="0"/>
              </a:rPr>
              <a:t>#include &lt;iostream&gt;</a:t>
            </a:r>
          </a:p>
          <a:p>
            <a:pPr>
              <a:buNone/>
            </a:pPr>
            <a:r>
              <a:rPr lang="en-GB" sz="2200">
                <a:latin typeface="Times New Roman" pitchFamily="18" charset="0"/>
                <a:cs typeface="Times New Roman" pitchFamily="18" charset="0"/>
              </a:rPr>
              <a:t>	using namespace std;</a:t>
            </a:r>
          </a:p>
          <a:p>
            <a:pPr>
              <a:buNone/>
            </a:pPr>
            <a:r>
              <a:rPr lang="en-GB" sz="2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200">
                <a:latin typeface="Times New Roman" pitchFamily="18" charset="0"/>
                <a:cs typeface="Times New Roman" pitchFamily="18" charset="0"/>
              </a:rPr>
              <a:t> Add (int x, int y);</a:t>
            </a:r>
          </a:p>
          <a:p>
            <a:pPr>
              <a:buNone/>
            </a:pPr>
            <a:r>
              <a:rPr lang="en-GB" sz="2200">
                <a:latin typeface="Times New Roman" pitchFamily="18" charset="0"/>
                <a:cs typeface="Times New Roman" pitchFamily="18" charset="0"/>
              </a:rPr>
              <a:t>	void main()</a:t>
            </a:r>
          </a:p>
          <a:p>
            <a:pPr>
              <a:buNone/>
            </a:pPr>
            <a:r>
              <a:rPr lang="en-GB" sz="2200"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>
              <a:buNone/>
            </a:pPr>
            <a:r>
              <a:rPr lang="en-GB" sz="220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200">
                <a:latin typeface="Times New Roman" pitchFamily="18" charset="0"/>
                <a:cs typeface="Times New Roman" pitchFamily="18" charset="0"/>
              </a:rPr>
              <a:t> z = Add(5, 3);</a:t>
            </a:r>
          </a:p>
          <a:p>
            <a:pPr>
              <a:buNone/>
            </a:pPr>
            <a:r>
              <a:rPr lang="en-GB" sz="2200">
                <a:latin typeface="Times New Roman" pitchFamily="18" charset="0"/>
                <a:cs typeface="Times New Roman" pitchFamily="18" charset="0"/>
              </a:rPr>
              <a:t>		cout &lt;&lt; "The result is " &lt;&lt; z &lt;&lt; endl;</a:t>
            </a:r>
          </a:p>
          <a:p>
            <a:pPr>
              <a:buNone/>
            </a:pPr>
            <a:r>
              <a:rPr lang="en-GB" sz="220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>
              <a:buNone/>
            </a:pPr>
            <a:r>
              <a:rPr lang="en-GB" sz="220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200">
                <a:latin typeface="Times New Roman" pitchFamily="18" charset="0"/>
                <a:cs typeface="Times New Roman" pitchFamily="18" charset="0"/>
              </a:rPr>
              <a:t> Add (int a, int b)</a:t>
            </a:r>
          </a:p>
          <a:p>
            <a:pPr>
              <a:buNone/>
            </a:pPr>
            <a:r>
              <a:rPr lang="en-GB" sz="2200"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>
              <a:buNone/>
            </a:pPr>
            <a:r>
              <a:rPr lang="en-GB" sz="220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200">
                <a:latin typeface="Times New Roman" pitchFamily="18" charset="0"/>
                <a:cs typeface="Times New Roman" pitchFamily="18" charset="0"/>
              </a:rPr>
              <a:t> result = a + b;</a:t>
            </a:r>
          </a:p>
          <a:p>
            <a:pPr>
              <a:buNone/>
            </a:pPr>
            <a:r>
              <a:rPr lang="en-GB" sz="220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return  result ;</a:t>
            </a:r>
          </a:p>
          <a:p>
            <a:pPr>
              <a:buNone/>
            </a:pPr>
            <a:r>
              <a:rPr lang="en-GB" sz="2200">
                <a:latin typeface="Times New Roman" pitchFamily="18" charset="0"/>
                <a:cs typeface="Times New Roman" pitchFamily="18" charset="0"/>
              </a:rPr>
              <a:t>	}</a:t>
            </a:r>
            <a:endParaRPr lang="en-GB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495040" y="1219200"/>
            <a:ext cx="2376264" cy="1152128"/>
          </a:xfrm>
          <a:prstGeom prst="cloudCallout">
            <a:avLst>
              <a:gd name="adj1" fmla="val -75114"/>
              <a:gd name="adj2" fmla="val 46005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GB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Return data type is </a:t>
            </a:r>
            <a:r>
              <a:rPr lang="en-GB" b="1" dirty="0" err="1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int</a:t>
            </a:r>
            <a:endParaRPr lang="en-GB" b="1" dirty="0">
              <a:solidFill>
                <a:schemeClr val="tx1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6" name="Cloud Callout 15"/>
          <p:cNvSpPr/>
          <p:nvPr/>
        </p:nvSpPr>
        <p:spPr>
          <a:xfrm>
            <a:off x="4531360" y="4826000"/>
            <a:ext cx="2376264" cy="1152128"/>
          </a:xfrm>
          <a:prstGeom prst="cloudCallout">
            <a:avLst>
              <a:gd name="adj1" fmla="val -105965"/>
              <a:gd name="adj2" fmla="val 2781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GB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return Statement</a:t>
            </a:r>
          </a:p>
        </p:txBody>
      </p:sp>
    </p:spTree>
    <p:extLst>
      <p:ext uri="{BB962C8B-B14F-4D97-AF65-F5344CB8AC3E}">
        <p14:creationId xmlns:p14="http://schemas.microsoft.com/office/powerpoint/2010/main" val="20685820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3200"/>
              <a:t>Function Return data type </a:t>
            </a:r>
            <a:endParaRPr lang="en-CA" altLang="ko-KR" sz="28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341120"/>
            <a:ext cx="7457440" cy="538035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GB" sz="24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#include &lt;iostream&gt;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using namespace std;</a:t>
            </a:r>
          </a:p>
          <a:p>
            <a:pPr>
              <a:buNone/>
            </a:pPr>
            <a:endParaRPr lang="en-GB" sz="1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void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PrintMessage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()</a:t>
            </a:r>
          </a:p>
          <a:p>
            <a:pPr>
              <a:buNone/>
            </a:pPr>
            <a:endParaRPr lang="en-GB" sz="3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&lt;&lt; "I am a function" &lt;&lt; 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endl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}</a:t>
            </a:r>
          </a:p>
          <a:p>
            <a:pPr>
              <a:buNone/>
            </a:pPr>
            <a:endParaRPr lang="en-GB" sz="1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void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 main()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PrintMessage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>
              <a:buNone/>
            </a:pP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	}</a:t>
            </a:r>
          </a:p>
        </p:txBody>
      </p:sp>
      <p:sp>
        <p:nvSpPr>
          <p:cNvPr id="9" name="Cloud Callout 8"/>
          <p:cNvSpPr/>
          <p:nvPr/>
        </p:nvSpPr>
        <p:spPr>
          <a:xfrm>
            <a:off x="3667552" y="1478280"/>
            <a:ext cx="3312368" cy="1656184"/>
          </a:xfrm>
          <a:prstGeom prst="cloudCallout">
            <a:avLst>
              <a:gd name="adj1" fmla="val -70050"/>
              <a:gd name="adj2" fmla="val 1798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GB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void</a:t>
            </a:r>
            <a:r>
              <a:rPr lang="en-GB" b="1" dirty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means that the function returns </a:t>
            </a:r>
            <a:r>
              <a:rPr lang="en-GB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nothing</a:t>
            </a:r>
          </a:p>
        </p:txBody>
      </p:sp>
    </p:spTree>
    <p:extLst>
      <p:ext uri="{BB962C8B-B14F-4D97-AF65-F5344CB8AC3E}">
        <p14:creationId xmlns:p14="http://schemas.microsoft.com/office/powerpoint/2010/main" val="78058468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7BADFFDB-5919-7CA5-3180-FB60AFF8EA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Calling a Function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2D77C85D-8612-9520-6151-3E6AEB50BC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call a function, use the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name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followed by () and ;</a:t>
            </a:r>
          </a:p>
          <a:p>
            <a:pPr lvl="1">
              <a:buClr>
                <a:srgbClr val="3333CC"/>
              </a:buClr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400" dirty="0" err="1">
                <a:latin typeface="Times New Roman" pitchFamily="18" charset="0"/>
                <a:cs typeface="Times New Roman" pitchFamily="18" charset="0"/>
              </a:rPr>
              <a:t>PrintMessage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();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called,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executes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body of the called function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function terminates,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execution resumes in the calling function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point of call.</a:t>
            </a:r>
          </a:p>
          <a:p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61476F-22C1-CC7C-28E2-60D143090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9155" y="3014119"/>
            <a:ext cx="8690479" cy="3707356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DB3C20AB-7DE2-6C94-CBBF-82766AC61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Calling Functions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F8296FD9-E36B-43EA-72C7-9916E9BC17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can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 any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number of functions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 can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other functions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Compiler must know the following about  a function before it is called: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type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parameters</a:t>
            </a:r>
          </a:p>
          <a:p>
            <a:pPr lvl="1">
              <a:lnSpc>
                <a:spcPct val="90000"/>
              </a:lnSpc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type of each parameter</a:t>
            </a:r>
          </a:p>
          <a:p>
            <a:endParaRPr lang="en-US" altLang="en-US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3200" dirty="0"/>
              <a:t>Arguments/Parameters in Function</a:t>
            </a:r>
            <a:endParaRPr lang="en-CA" altLang="ko-K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73731-9BED-3D01-21C3-A13EB0173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5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special variable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being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a function.</a:t>
            </a:r>
          </a:p>
          <a:p>
            <a:pPr marL="0" indent="0" algn="just">
              <a:spcBef>
                <a:spcPts val="250"/>
              </a:spcBef>
              <a:buClr>
                <a:schemeClr val="tx1"/>
              </a:buClr>
              <a:buSzPct val="100000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5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called “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actual parameters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“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formal parameters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>
              <a:spcBef>
                <a:spcPts val="25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5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inside the parentheses of a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copied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the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function’s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parameter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spcBef>
                <a:spcPts val="250"/>
              </a:spcBef>
              <a:buClr>
                <a:schemeClr val="tx1"/>
              </a:buClr>
              <a:buSzPct val="100000"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25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one-to-one correspondence between the 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arguments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a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call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alt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definition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en-US" dirty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28677" name="Content Placeholder 2"/>
          <p:cNvSpPr txBox="1">
            <a:spLocks/>
          </p:cNvSpPr>
          <p:nvPr/>
        </p:nvSpPr>
        <p:spPr bwMode="auto">
          <a:xfrm>
            <a:off x="2743200" y="1166814"/>
            <a:ext cx="7467600" cy="2947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2880" tIns="91440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250"/>
              </a:spcBef>
              <a:buClr>
                <a:schemeClr val="tx1"/>
              </a:buClr>
              <a:buSzPct val="100000"/>
              <a:buFont typeface="Wingdings" panose="05000000000000000000" pitchFamily="2" charset="2"/>
              <a:buChar char="§"/>
            </a:pP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166033"/>
      </p:ext>
    </p:extLst>
  </p:cSld>
  <p:clrMapOvr>
    <a:masterClrMapping/>
  </p:clrMapOvr>
  <p:transition spd="slow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3200" dirty="0"/>
              <a:t>Arguments/Parameters in Function</a:t>
            </a:r>
            <a:endParaRPr lang="en-CA" altLang="ko-KR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C0CCA-D615-72AA-F43C-76A9A5F1B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argument1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argument2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   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function call (in another function, such as main)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fun_name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ts val="1200"/>
              </a:spcAft>
              <a:buClr>
                <a:schemeClr val="tx2"/>
              </a:buClr>
              <a:buSzPct val="75000"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function definition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fun_name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parameter2)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Now the function can use the two parameters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parameter1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argument1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parameter2 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altLang="en-US" sz="2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argument2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endParaRPr lang="en-US" dirty="0"/>
          </a:p>
        </p:txBody>
      </p:sp>
      <p:sp>
        <p:nvSpPr>
          <p:cNvPr id="28678" name="Rectangle 5"/>
          <p:cNvSpPr>
            <a:spLocks noChangeArrowheads="1"/>
          </p:cNvSpPr>
          <p:nvPr/>
        </p:nvSpPr>
        <p:spPr bwMode="auto">
          <a:xfrm>
            <a:off x="3352800" y="1600200"/>
            <a:ext cx="7086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None/>
            </a:pPr>
            <a:endParaRPr lang="en-US" alt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9" name="Line 6"/>
          <p:cNvSpPr>
            <a:spLocks noChangeShapeType="1"/>
          </p:cNvSpPr>
          <p:nvPr/>
        </p:nvSpPr>
        <p:spPr bwMode="auto">
          <a:xfrm flipH="1">
            <a:off x="3444240" y="3124200"/>
            <a:ext cx="38100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0" name="Line 7"/>
          <p:cNvSpPr>
            <a:spLocks noChangeShapeType="1"/>
          </p:cNvSpPr>
          <p:nvPr/>
        </p:nvSpPr>
        <p:spPr bwMode="auto">
          <a:xfrm>
            <a:off x="5669280" y="3233737"/>
            <a:ext cx="609600" cy="7620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30047"/>
      </p:ext>
    </p:extLst>
  </p:cSld>
  <p:clrMapOvr>
    <a:masterClrMapping/>
  </p:clrMapOvr>
  <p:transition spd="slow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3200" dirty="0"/>
              <a:t>Arguments/Parameters in Function</a:t>
            </a:r>
            <a:endParaRPr lang="en-CA" altLang="ko-KR" sz="2800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Autofit/>
          </a:bodyPr>
          <a:lstStyle/>
          <a:p>
            <a:pPr>
              <a:buNone/>
            </a:pPr>
            <a:r>
              <a:rPr lang="en-GB" sz="2000" dirty="0">
                <a:solidFill>
                  <a:schemeClr val="accent6">
                    <a:lumMod val="40000"/>
                    <a:lumOff val="60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#include &lt;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iostream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&gt;</a:t>
            </a:r>
          </a:p>
          <a:p>
            <a:pPr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using namespace std;</a:t>
            </a:r>
          </a:p>
          <a:p>
            <a:pPr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Add (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y);</a:t>
            </a:r>
          </a:p>
          <a:p>
            <a:pPr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void main()</a:t>
            </a:r>
          </a:p>
          <a:p>
            <a:pPr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z = Add(5, 3);</a:t>
            </a:r>
          </a:p>
          <a:p>
            <a:pPr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cout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&lt;&lt; "The result is " &lt;&lt; z &lt;&lt;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endl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;	}</a:t>
            </a:r>
          </a:p>
          <a:p>
            <a:pPr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Add (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a, 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b)</a:t>
            </a:r>
          </a:p>
          <a:p>
            <a:pPr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{</a:t>
            </a:r>
          </a:p>
          <a:p>
            <a:pPr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GB" sz="2200" dirty="0" err="1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 result = a + b;</a:t>
            </a:r>
          </a:p>
          <a:p>
            <a:pPr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	return (result);</a:t>
            </a:r>
          </a:p>
          <a:p>
            <a:pPr>
              <a:buNone/>
            </a:pPr>
            <a:r>
              <a:rPr lang="en-GB" sz="2200" dirty="0">
                <a:latin typeface="Times New Roman" pitchFamily="18" charset="0"/>
                <a:cs typeface="Times New Roman" pitchFamily="18" charset="0"/>
              </a:rPr>
              <a:t>	}</a:t>
            </a:r>
          </a:p>
        </p:txBody>
      </p:sp>
      <p:sp>
        <p:nvSpPr>
          <p:cNvPr id="9" name="Rectangle 8"/>
          <p:cNvSpPr/>
          <p:nvPr/>
        </p:nvSpPr>
        <p:spPr>
          <a:xfrm>
            <a:off x="233790" y="2035108"/>
            <a:ext cx="2301131" cy="50405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8521" y="4350060"/>
            <a:ext cx="2229123" cy="504056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Bent-Up Arrow 10"/>
          <p:cNvSpPr/>
          <p:nvPr/>
        </p:nvSpPr>
        <p:spPr>
          <a:xfrm rot="16200000">
            <a:off x="4119822" y="413303"/>
            <a:ext cx="1080120" cy="4284476"/>
          </a:xfrm>
          <a:prstGeom prst="bentUpArrow">
            <a:avLst>
              <a:gd name="adj1" fmla="val 14962"/>
              <a:gd name="adj2" fmla="val 25000"/>
              <a:gd name="adj3" fmla="val 25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Bent-Up Arrow 11"/>
          <p:cNvSpPr/>
          <p:nvPr/>
        </p:nvSpPr>
        <p:spPr>
          <a:xfrm rot="16200000" flipH="1">
            <a:off x="4137099" y="2207823"/>
            <a:ext cx="1080120" cy="4284476"/>
          </a:xfrm>
          <a:prstGeom prst="bentUpArrow">
            <a:avLst>
              <a:gd name="adj1" fmla="val 14962"/>
              <a:gd name="adj2" fmla="val 25000"/>
              <a:gd name="adj3" fmla="val 25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5049520" y="2807569"/>
            <a:ext cx="2592288" cy="10801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Parameters</a:t>
            </a:r>
            <a:r>
              <a:rPr lang="en-GB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list</a:t>
            </a:r>
            <a:r>
              <a:rPr lang="en-GB" sz="2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consists of 2 integer parameters</a:t>
            </a:r>
          </a:p>
        </p:txBody>
      </p:sp>
      <p:sp>
        <p:nvSpPr>
          <p:cNvPr id="14" name="Cloud Callout 13"/>
          <p:cNvSpPr/>
          <p:nvPr/>
        </p:nvSpPr>
        <p:spPr>
          <a:xfrm rot="20963863">
            <a:off x="3045244" y="2558745"/>
            <a:ext cx="1949283" cy="1081160"/>
          </a:xfrm>
          <a:prstGeom prst="cloudCallout">
            <a:avLst>
              <a:gd name="adj1" fmla="val -70050"/>
              <a:gd name="adj2" fmla="val 17989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GB" b="1" dirty="0">
                <a:solidFill>
                  <a:srgbClr val="FF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Argument list</a:t>
            </a:r>
          </a:p>
        </p:txBody>
      </p:sp>
    </p:spTree>
    <p:extLst>
      <p:ext uri="{BB962C8B-B14F-4D97-AF65-F5344CB8AC3E}">
        <p14:creationId xmlns:p14="http://schemas.microsoft.com/office/powerpoint/2010/main" val="23932108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3200" dirty="0">
                <a:solidFill>
                  <a:srgbClr val="FF0000"/>
                </a:solidFill>
              </a:rPr>
              <a:t>Example</a:t>
            </a:r>
            <a:endParaRPr lang="en-CA" altLang="ko-KR" sz="2800" dirty="0">
              <a:solidFill>
                <a:srgbClr val="FF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AE4C37-97AD-20FF-BDC7-F8EAF5AB46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a function named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which accepts two numbers as arguments. The function should return the larger of the two numbers?</a:t>
            </a:r>
          </a:p>
          <a:p>
            <a:endParaRPr lang="en-US" dirty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6F15528-21DE-4FAA-801E-634DDDAF4B2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57</a:t>
            </a:fld>
            <a:endParaRPr lang="en-US" altLang="en-US" sz="120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9920" y="2479040"/>
            <a:ext cx="6659880" cy="37693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max(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a,</a:t>
            </a:r>
            <a:r>
              <a:rPr lang="en-US" dirty="0" err="1">
                <a:solidFill>
                  <a:srgbClr val="0000FF"/>
                </a:solidFill>
                <a:latin typeface="Consolas" panose="020B0609020204030204" pitchFamily="49" charset="0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b){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( a &gt;= b 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a;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else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   </a:t>
            </a:r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return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b;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}</a:t>
            </a:r>
          </a:p>
          <a:p>
            <a:r>
              <a:rPr lang="en-US" dirty="0">
                <a:solidFill>
                  <a:srgbClr val="0000FF"/>
                </a:solidFill>
                <a:latin typeface="Consolas" panose="020B0609020204030204" pitchFamily="49" charset="0"/>
              </a:rPr>
              <a:t>void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 main( )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{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	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cout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&lt;&lt;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"Max is: "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&lt;&lt;max(60,60)&lt;&lt;</a:t>
            </a:r>
            <a:r>
              <a:rPr lang="en-US" dirty="0" err="1">
                <a:solidFill>
                  <a:prstClr val="black"/>
                </a:solidFill>
                <a:latin typeface="Consolas" panose="020B0609020204030204" pitchFamily="49" charset="0"/>
              </a:rPr>
              <a:t>endl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;</a:t>
            </a:r>
          </a:p>
          <a:p>
            <a:endParaRPr lang="en-US" dirty="0">
              <a:solidFill>
                <a:prstClr val="black"/>
              </a:solidFill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system(</a:t>
            </a:r>
            <a:r>
              <a:rPr lang="en-US" dirty="0">
                <a:solidFill>
                  <a:srgbClr val="A31515"/>
                </a:solidFill>
                <a:latin typeface="Consolas" panose="020B0609020204030204" pitchFamily="49" charset="0"/>
              </a:rPr>
              <a:t>"pause"</a:t>
            </a:r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);</a:t>
            </a:r>
          </a:p>
          <a:p>
            <a:r>
              <a:rPr lang="en-US" dirty="0">
                <a:solidFill>
                  <a:prstClr val="black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36536131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3200" dirty="0">
                <a:solidFill>
                  <a:srgbClr val="FF0000"/>
                </a:solidFill>
              </a:rPr>
              <a:t>Example</a:t>
            </a:r>
            <a:br>
              <a:rPr lang="ar-EG" altLang="ko-KR" sz="3200" dirty="0">
                <a:solidFill>
                  <a:srgbClr val="FF0000"/>
                </a:solidFill>
              </a:rPr>
            </a:br>
            <a:r>
              <a:rPr lang="en-US" sz="2600" b="0" dirty="0"/>
              <a:t>Function with a Parameter </a:t>
            </a:r>
            <a:br>
              <a:rPr lang="en-US" sz="2600" dirty="0"/>
            </a:br>
            <a:endParaRPr lang="en-CA" altLang="ko-KR" sz="2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8455"/>
            <a:ext cx="6680500" cy="5643020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80500" y="1078456"/>
            <a:ext cx="5290497" cy="5698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34804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lang="en-US" altLang="ko-KR" sz="3200" dirty="0">
                <a:solidFill>
                  <a:srgbClr val="FF0000"/>
                </a:solidFill>
              </a:rPr>
              <a:t>Example</a:t>
            </a:r>
            <a:br>
              <a:rPr lang="ar-EG" altLang="ko-KR" sz="3200" dirty="0">
                <a:solidFill>
                  <a:srgbClr val="FF0000"/>
                </a:solidFill>
              </a:rPr>
            </a:br>
            <a:r>
              <a:rPr lang="en-US" sz="2800" b="0" dirty="0"/>
              <a:t>Passing Multiple Arguments </a:t>
            </a:r>
            <a:br>
              <a:rPr lang="en-US" sz="2800" dirty="0"/>
            </a:br>
            <a:r>
              <a:rPr lang="en-US" sz="2600" b="0" dirty="0"/>
              <a:t> </a:t>
            </a:r>
            <a:br>
              <a:rPr lang="en-US" sz="2600" dirty="0"/>
            </a:br>
            <a:endParaRPr lang="en-CA" altLang="ko-KR" sz="26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61999"/>
            <a:ext cx="5916706" cy="6081395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3B9CDD-DC30-38F8-79D1-DAB2823496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275296" y="761999"/>
            <a:ext cx="6229572" cy="617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0597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12192000" cy="1219199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Using Increment and Decrement Operators with Array Elements</a:t>
            </a:r>
          </a:p>
        </p:txBody>
      </p:sp>
      <p:sp>
        <p:nvSpPr>
          <p:cNvPr id="23555" name="Rectangle 1027"/>
          <p:cNvSpPr>
            <a:spLocks noGrp="1" noChangeArrowheads="1"/>
          </p:cNvSpPr>
          <p:nvPr>
            <p:ph idx="1"/>
          </p:nvPr>
        </p:nvSpPr>
        <p:spPr>
          <a:xfrm>
            <a:off x="0" y="1341120"/>
            <a:ext cx="12192000" cy="5380355"/>
          </a:xfrm>
        </p:spPr>
        <p:txBody>
          <a:bodyPr/>
          <a:lstStyle/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using ++ and -- operators, don’t confuse the element with the subscript </a:t>
            </a:r>
          </a:p>
          <a:p>
            <a:pPr marL="0" indent="0">
              <a:buNone/>
            </a:pP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tests[</a:t>
            </a: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]++;  // adds 1 to tests[</a:t>
            </a: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  <a:p>
            <a:pPr marL="0" indent="0">
              <a:buNone/>
            </a:pP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tests[</a:t>
            </a: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++];  // increments </a:t>
            </a:r>
            <a:r>
              <a:rPr lang="en-US" altLang="en-US" i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but has</a:t>
            </a:r>
          </a:p>
          <a:p>
            <a:pPr marL="457200" lvl="1" indent="0">
              <a:buNone/>
            </a:pP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// no effect on tests </a:t>
            </a:r>
          </a:p>
          <a:p>
            <a:pPr marL="457200" lvl="1" indent="0">
              <a:buNone/>
            </a:pPr>
            <a:r>
              <a:rPr lang="en-US" altLang="en-US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//  array value.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FE940C-0FF5-AC97-E5D7-EB72A0D5A9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781386"/>
            <a:ext cx="5652304" cy="50097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AF19255-0E32-1032-491F-34EC051E28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16562"/>
            <a:ext cx="6335009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9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32397F68-DAA0-7362-9254-78B7F95CD8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</a:t>
            </a:r>
            <a:r>
              <a:rPr lang="en-US" altLang="en-US" dirty="0">
                <a:latin typeface="Courier New" panose="02070309020205020404" pitchFamily="49" charset="0"/>
              </a:rPr>
              <a:t>return</a:t>
            </a:r>
            <a:r>
              <a:rPr lang="en-US" altLang="en-US" dirty="0"/>
              <a:t> Statement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87007495-E9D4-221E-4473-606BC762946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to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 execution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function</a:t>
            </a:r>
          </a:p>
          <a:p>
            <a:pPr>
              <a:lnSpc>
                <a:spcPct val="2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placed anywhere in a function</a:t>
            </a:r>
          </a:p>
          <a:p>
            <a:pPr lvl="1">
              <a:lnSpc>
                <a:spcPct val="2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Statements that follow the return statement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 not be executed</a:t>
            </a:r>
          </a:p>
          <a:p>
            <a:pPr>
              <a:lnSpc>
                <a:spcPct val="2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void function without a return statement, the function ends at its last </a:t>
            </a:r>
            <a:r>
              <a:rPr lang="en-US" altLang="en-US" dirty="0">
                <a:latin typeface="Courier New" panose="02070309020205020404" pitchFamily="49" charset="0"/>
              </a:rPr>
              <a:t>}</a:t>
            </a:r>
            <a:endParaRPr lang="en-US" altLang="en-US" dirty="0"/>
          </a:p>
        </p:txBody>
      </p:sp>
    </p:spTree>
  </p:cSld>
  <p:clrMapOvr>
    <a:masterClrMapping/>
  </p:clrMapOvr>
  <p:transition spd="med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>
            <a:extLst>
              <a:ext uri="{FF2B5EF4-FFF2-40B4-BE49-F238E27FC236}">
                <a16:creationId xmlns:a16="http://schemas.microsoft.com/office/drawing/2014/main" id="{2C2A8DAD-38D5-BED6-36E4-332BED1E7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6562165" cy="49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6" name="Title 1">
            <a:extLst>
              <a:ext uri="{FF2B5EF4-FFF2-40B4-BE49-F238E27FC236}">
                <a16:creationId xmlns:a16="http://schemas.microsoft.com/office/drawing/2014/main" id="{4B1447E5-A68F-724F-72C5-96965CA60E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Performing Division in Program 6-11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9C8A1F-86EF-6245-D4E1-2C6168D51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044" y="1312434"/>
            <a:ext cx="5139913" cy="5314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9C8B0BAB-29E4-E959-E081-27292A2650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Returning a Value From a Function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410493D0-63EC-A50B-35C3-100E8F7A2C4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function can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 a value back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statement that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called the function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You've already seen the pow function, which returns a value: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x;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= pow(2.0, 10.0);</a:t>
            </a:r>
          </a:p>
        </p:txBody>
      </p:sp>
    </p:spTree>
  </p:cSld>
  <p:clrMapOvr>
    <a:masterClrMapping/>
  </p:clrMapOvr>
  <p:transition spd="med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A32CB16A-D10D-F771-9A48-42AB35A597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Returning a Value From a Function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17F7675E-87D9-67E6-33B7-8145D02FFF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62561" y="1290320"/>
            <a:ext cx="9664066" cy="439769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value-returning function, the return statement can be used to return a value from function to the point of call. Example: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br>
              <a:rPr lang="en-US" altLang="en-US" dirty="0"/>
            </a:br>
            <a:r>
              <a:rPr lang="en-US" altLang="en-US" dirty="0">
                <a:latin typeface="Courier New" panose="02070309020205020404" pitchFamily="49" charset="0"/>
              </a:rPr>
              <a:t>int sum(int num1, int num2)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{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  double result;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  result = num1 + num2;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  return result;</a:t>
            </a:r>
            <a:br>
              <a:rPr lang="en-US" altLang="en-US" dirty="0">
                <a:latin typeface="Courier New" panose="02070309020205020404" pitchFamily="49" charset="0"/>
              </a:rPr>
            </a:br>
            <a:r>
              <a:rPr lang="en-US" altLang="en-US" dirty="0">
                <a:latin typeface="Courier New" panose="02070309020205020404" pitchFamily="49" charset="0"/>
              </a:rPr>
              <a:t>}</a:t>
            </a:r>
          </a:p>
          <a:p>
            <a:pPr>
              <a:lnSpc>
                <a:spcPct val="90000"/>
              </a:lnSpc>
              <a:buFont typeface="Times" panose="02020603050405020304" pitchFamily="18" charset="0"/>
              <a:buNone/>
            </a:pPr>
            <a:endParaRPr lang="en-US" altLang="en-US" dirty="0"/>
          </a:p>
        </p:txBody>
      </p:sp>
      <p:sp>
        <p:nvSpPr>
          <p:cNvPr id="2" name="Text Box 4">
            <a:extLst>
              <a:ext uri="{FF2B5EF4-FFF2-40B4-BE49-F238E27FC236}">
                <a16:creationId xmlns:a16="http://schemas.microsoft.com/office/drawing/2014/main" id="{47E49950-E0E4-3566-D26C-8E9E36DA2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5560" y="1971040"/>
            <a:ext cx="15763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Return Type</a:t>
            </a:r>
          </a:p>
        </p:txBody>
      </p:sp>
      <p:sp>
        <p:nvSpPr>
          <p:cNvPr id="3" name="Line 5">
            <a:extLst>
              <a:ext uri="{FF2B5EF4-FFF2-40B4-BE49-F238E27FC236}">
                <a16:creationId xmlns:a16="http://schemas.microsoft.com/office/drawing/2014/main" id="{DB6E9CF6-2544-3D40-65C8-490C71E34D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2160" y="2580640"/>
            <a:ext cx="335280" cy="76200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Text Box 6">
            <a:extLst>
              <a:ext uri="{FF2B5EF4-FFF2-40B4-BE49-F238E27FC236}">
                <a16:creationId xmlns:a16="http://schemas.microsoft.com/office/drawing/2014/main" id="{74ED0569-709E-0821-FAC3-096709441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3800" y="5791200"/>
            <a:ext cx="2819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000">
                <a:solidFill>
                  <a:srgbClr val="FA8218"/>
                </a:solidFill>
              </a:rPr>
              <a:t>Value Being Returned</a:t>
            </a:r>
          </a:p>
        </p:txBody>
      </p:sp>
      <p:sp>
        <p:nvSpPr>
          <p:cNvPr id="5" name="Line 7">
            <a:extLst>
              <a:ext uri="{FF2B5EF4-FFF2-40B4-BE49-F238E27FC236}">
                <a16:creationId xmlns:a16="http://schemas.microsoft.com/office/drawing/2014/main" id="{3B5B930E-06DB-2402-69FE-13B4E37C078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220720" y="4937760"/>
            <a:ext cx="2113280" cy="777240"/>
          </a:xfrm>
          <a:prstGeom prst="line">
            <a:avLst/>
          </a:prstGeom>
          <a:noFill/>
          <a:ln w="25400">
            <a:solidFill>
              <a:srgbClr val="FA8218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9C090AA8-F328-C669-FBB5-1A81B5D3D1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Value-Returning Function</a:t>
            </a:r>
          </a:p>
        </p:txBody>
      </p:sp>
      <p:sp>
        <p:nvSpPr>
          <p:cNvPr id="62467" name="Text Box 3">
            <a:extLst>
              <a:ext uri="{FF2B5EF4-FFF2-40B4-BE49-F238E27FC236}">
                <a16:creationId xmlns:a16="http://schemas.microsoft.com/office/drawing/2014/main" id="{BEF89A9A-F16E-0D28-21AF-9B0D63BE26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981201"/>
            <a:ext cx="65532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Courier New" panose="02070309020205020404" pitchFamily="49" charset="0"/>
              </a:rPr>
              <a:t>	int sum(int num1, int num2)</a:t>
            </a:r>
            <a:br>
              <a:rPr lang="en-US" altLang="en-US" sz="2800" dirty="0">
                <a:latin typeface="Courier New" panose="02070309020205020404" pitchFamily="49" charset="0"/>
              </a:rPr>
            </a:br>
            <a:r>
              <a:rPr lang="en-US" altLang="en-US" sz="2800" dirty="0">
                <a:latin typeface="Courier New" panose="02070309020205020404" pitchFamily="49" charset="0"/>
              </a:rPr>
              <a:t>{</a:t>
            </a:r>
            <a:br>
              <a:rPr lang="en-US" altLang="en-US" sz="2800" dirty="0">
                <a:latin typeface="Courier New" panose="02070309020205020404" pitchFamily="49" charset="0"/>
              </a:rPr>
            </a:br>
            <a:r>
              <a:rPr lang="en-US" altLang="en-US" sz="2800" dirty="0">
                <a:latin typeface="Courier New" panose="02070309020205020404" pitchFamily="49" charset="0"/>
              </a:rPr>
              <a:t>   return num1 + num2;</a:t>
            </a:r>
            <a:br>
              <a:rPr lang="en-US" altLang="en-US" sz="2800" dirty="0">
                <a:latin typeface="Courier New" panose="02070309020205020404" pitchFamily="49" charset="0"/>
              </a:rPr>
            </a:br>
            <a:r>
              <a:rPr lang="en-US" altLang="en-US" sz="2800" dirty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62468" name="Text Box 4">
            <a:extLst>
              <a:ext uri="{FF2B5EF4-FFF2-40B4-BE49-F238E27FC236}">
                <a16:creationId xmlns:a16="http://schemas.microsoft.com/office/drawing/2014/main" id="{EB715491-1C56-B669-93E3-268C3F91AC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8400" y="4953000"/>
            <a:ext cx="7086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/>
          </a:p>
        </p:txBody>
      </p:sp>
      <p:sp>
        <p:nvSpPr>
          <p:cNvPr id="62469" name="Text Box 5">
            <a:extLst>
              <a:ext uri="{FF2B5EF4-FFF2-40B4-BE49-F238E27FC236}">
                <a16:creationId xmlns:a16="http://schemas.microsoft.com/office/drawing/2014/main" id="{625D2796-D1AE-C979-9E59-C24E07C42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267200"/>
            <a:ext cx="7391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dirty="0"/>
              <a:t>Functions can return the values of expressions, such as </a:t>
            </a:r>
            <a:r>
              <a:rPr lang="en-US" altLang="en-US" dirty="0">
                <a:latin typeface="Courier New" panose="02070309020205020404" pitchFamily="49" charset="0"/>
              </a:rPr>
              <a:t>num1 + num2</a:t>
            </a:r>
          </a:p>
        </p:txBody>
      </p:sp>
    </p:spTree>
  </p:cSld>
  <p:clrMapOvr>
    <a:masterClrMapping/>
  </p:clrMapOvr>
  <p:transition spd="med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>
            <a:extLst>
              <a:ext uri="{FF2B5EF4-FFF2-40B4-BE49-F238E27FC236}">
                <a16:creationId xmlns:a16="http://schemas.microsoft.com/office/drawing/2014/main" id="{C6AE6ACB-0F7C-1124-8218-6E1176FBE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5715000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2" name="Title 1">
            <a:extLst>
              <a:ext uri="{FF2B5EF4-FFF2-40B4-BE49-F238E27FC236}">
                <a16:creationId xmlns:a16="http://schemas.microsoft.com/office/drawing/2014/main" id="{E0BA3747-7EE8-7658-E9C7-1A0EF93E7D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Function Returning a Value in Program 6-12</a:t>
            </a:r>
          </a:p>
        </p:txBody>
      </p:sp>
      <p:pic>
        <p:nvPicPr>
          <p:cNvPr id="64514" name="Picture 2">
            <a:extLst>
              <a:ext uri="{FF2B5EF4-FFF2-40B4-BE49-F238E27FC236}">
                <a16:creationId xmlns:a16="http://schemas.microsoft.com/office/drawing/2014/main" id="{E66C61CC-1EA5-9629-6A49-A87F31967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979" y="1497105"/>
            <a:ext cx="6243021" cy="486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0611sowc copy">
            <a:extLst>
              <a:ext uri="{FF2B5EF4-FFF2-40B4-BE49-F238E27FC236}">
                <a16:creationId xmlns:a16="http://schemas.microsoft.com/office/drawing/2014/main" id="{96C7412F-A1AD-B565-2CF2-D1AFC2830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30400"/>
            <a:ext cx="7315200" cy="248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 Box 3">
            <a:extLst>
              <a:ext uri="{FF2B5EF4-FFF2-40B4-BE49-F238E27FC236}">
                <a16:creationId xmlns:a16="http://schemas.microsoft.com/office/drawing/2014/main" id="{39F86422-5AF3-0989-569E-6B88EF73E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4646614"/>
            <a:ext cx="85344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/>
              <a:t>The statement in line 17 calls the sum function, passing </a:t>
            </a:r>
            <a:r>
              <a:rPr lang="en-US" altLang="en-US" sz="2800">
                <a:latin typeface="Courier New" panose="02070309020205020404" pitchFamily="49" charset="0"/>
              </a:rPr>
              <a:t>value1</a:t>
            </a:r>
            <a:r>
              <a:rPr lang="en-US" altLang="en-US" sz="2800"/>
              <a:t> and </a:t>
            </a:r>
            <a:r>
              <a:rPr lang="en-US" altLang="en-US" sz="2800">
                <a:latin typeface="Courier New" panose="02070309020205020404" pitchFamily="49" charset="0"/>
              </a:rPr>
              <a:t>value2</a:t>
            </a:r>
            <a:r>
              <a:rPr lang="en-US" altLang="en-US" sz="2800"/>
              <a:t> as arguments.        The return value is assigned to the </a:t>
            </a:r>
            <a:r>
              <a:rPr lang="en-US" altLang="en-US" sz="2800">
                <a:latin typeface="Courier New" panose="02070309020205020404" pitchFamily="49" charset="0"/>
              </a:rPr>
              <a:t>total</a:t>
            </a:r>
            <a:r>
              <a:rPr lang="en-US" altLang="en-US" sz="2800"/>
              <a:t> variable.</a:t>
            </a:r>
          </a:p>
        </p:txBody>
      </p:sp>
      <p:sp>
        <p:nvSpPr>
          <p:cNvPr id="65540" name="Title 1">
            <a:extLst>
              <a:ext uri="{FF2B5EF4-FFF2-40B4-BE49-F238E27FC236}">
                <a16:creationId xmlns:a16="http://schemas.microsoft.com/office/drawing/2014/main" id="{D6F9C7EF-9F05-6481-F929-04F0760883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Function Returning a Value in Program 6-12</a:t>
            </a:r>
          </a:p>
        </p:txBody>
      </p:sp>
    </p:spTree>
  </p:cSld>
  <p:clrMapOvr>
    <a:masterClrMapping/>
  </p:clrMapOvr>
  <p:transition spd="med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658248BA-991A-0736-387F-E8BEE90DB5F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/>
              <a:t>Another Example from Program 6-13</a:t>
            </a:r>
          </a:p>
        </p:txBody>
      </p:sp>
      <p:pic>
        <p:nvPicPr>
          <p:cNvPr id="66563" name="Picture 3" descr="0612sowc copy">
            <a:extLst>
              <a:ext uri="{FF2B5EF4-FFF2-40B4-BE49-F238E27FC236}">
                <a16:creationId xmlns:a16="http://schemas.microsoft.com/office/drawing/2014/main" id="{7D1022D8-2C5A-2239-336D-E2CCF094F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45" y="1458369"/>
            <a:ext cx="5701555" cy="272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B93B2BE-C433-BA03-1A09-9F936053F7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Returning a Value From a Function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EF91EF4A-C73E-4B2B-7FFE-27B91124EC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prototype and the definition must indicate the data type of return value (not void)</a:t>
            </a:r>
            <a:b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Calling function should use return value: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assign it to a variable</a:t>
            </a: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send it to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cout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it in an expression</a:t>
            </a:r>
          </a:p>
        </p:txBody>
      </p:sp>
    </p:spTree>
  </p:cSld>
  <p:clrMapOvr>
    <a:masterClrMapping/>
  </p:clrMapOvr>
  <p:transition spd="med"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9EAC1EEF-64B7-C65D-7050-4F9D0CE884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Returning a Boolean Value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40D8110D-591D-14EF-363E-9F77871B11ED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can return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or false</a:t>
            </a:r>
          </a:p>
          <a:p>
            <a:pPr>
              <a:lnSpc>
                <a:spcPct val="2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Declare return type in function prototype and heading as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bool </a:t>
            </a:r>
          </a:p>
          <a:p>
            <a:pPr>
              <a:lnSpc>
                <a:spcPct val="2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body must contain return statement(s) that return </a:t>
            </a:r>
            <a:r>
              <a:rPr lang="en-US" alt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or false</a:t>
            </a:r>
          </a:p>
          <a:p>
            <a:pPr>
              <a:lnSpc>
                <a:spcPct val="200000"/>
              </a:lnSpc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Calling function can use return value in a relational expression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F64CC-9C74-0704-7068-4E4232915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4" name="Picture 3" descr="A computer code with numbers and symbols&#10;&#10;AI-generated content may be incorrect.">
            <a:extLst>
              <a:ext uri="{FF2B5EF4-FFF2-40B4-BE49-F238E27FC236}">
                <a16:creationId xmlns:a16="http://schemas.microsoft.com/office/drawing/2014/main" id="{A8F593C6-1D11-6E06-C624-764E56AB0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0" y="1219200"/>
            <a:ext cx="6252595" cy="4318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836AE2-4C18-4904-D7EA-0B6124E3DDE1}"/>
              </a:ext>
            </a:extLst>
          </p:cNvPr>
          <p:cNvSpPr txBox="1"/>
          <p:nvPr/>
        </p:nvSpPr>
        <p:spPr>
          <a:xfrm>
            <a:off x="1044616" y="5287057"/>
            <a:ext cx="6232966" cy="1570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Program Output: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tests[0] = 71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tests[1] = 79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tests[2] = 90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2FAB9646-5B2C-3654-011C-D3AE19FE8C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4196" y="-1"/>
            <a:ext cx="6077804" cy="52870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3644DA-47D7-7674-7BE5-99DB66D9203A}"/>
              </a:ext>
            </a:extLst>
          </p:cNvPr>
          <p:cNvSpPr txBox="1"/>
          <p:nvPr/>
        </p:nvSpPr>
        <p:spPr>
          <a:xfrm>
            <a:off x="8712843" y="4794037"/>
            <a:ext cx="6244542" cy="2063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Program Output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scores[0] = 50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scores[1] = 60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scores[2] = 70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scores[3] = 85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74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3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08" name="Title 1">
            <a:extLst>
              <a:ext uri="{FF2B5EF4-FFF2-40B4-BE49-F238E27FC236}">
                <a16:creationId xmlns:a16="http://schemas.microsoft.com/office/drawing/2014/main" id="{38E94DB8-DE6D-869D-DDFE-0E98C4A2EE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3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Example </a:t>
            </a:r>
          </a:p>
        </p:txBody>
      </p:sp>
      <p:pic>
        <p:nvPicPr>
          <p:cNvPr id="2" name="Picture 1" descr="A screenshot of a computer code&#10;&#10;AI-generated content may be incorrect.">
            <a:extLst>
              <a:ext uri="{FF2B5EF4-FFF2-40B4-BE49-F238E27FC236}">
                <a16:creationId xmlns:a16="http://schemas.microsoft.com/office/drawing/2014/main" id="{89A3A493-10F3-4F15-9156-82C535C10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240" y="138897"/>
            <a:ext cx="7213107" cy="641292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45270B1-96B9-6D35-777E-8852C47F9AC9}"/>
              </a:ext>
            </a:extLst>
          </p:cNvPr>
          <p:cNvSpPr txBox="1"/>
          <p:nvPr/>
        </p:nvSpPr>
        <p:spPr>
          <a:xfrm>
            <a:off x="593203" y="5283981"/>
            <a:ext cx="6128794" cy="114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Program Output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7686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Enter a number: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 </a:t>
            </a:r>
            <a:endParaRPr lang="en-US" sz="18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  <a:p>
            <a:pPr marL="457200" indent="-27686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Courier New" panose="02070309020205020404" pitchFamily="49" charset="0"/>
              </a:rPr>
              <a:t> Odd</a:t>
            </a:r>
            <a:endParaRPr lang="en-US" sz="1800" dirty="0">
              <a:effectLst/>
              <a:latin typeface="Courier New" panose="02070309020205020404" pitchFamily="49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Arguments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Default argument is an argument that is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passed automatically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parameter if the argument is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missing on the function call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constant declared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prototype: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void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evenOrOdd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0);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declared in header if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prototype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Multi-parameter functions may have default arguments for some or all of them: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getSum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=0); </a:t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28623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Default Arguments  </a:t>
            </a:r>
            <a:br>
              <a:rPr lang="en-US" dirty="0"/>
            </a:br>
            <a:r>
              <a:rPr lang="en-US" dirty="0">
                <a:solidFill>
                  <a:srgbClr val="FF0000"/>
                </a:solidFill>
              </a:rPr>
              <a:t>Example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43" y="1341120"/>
            <a:ext cx="6671877" cy="4648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377CA4-6FFA-1143-99E6-03C170078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7520" y="1341120"/>
            <a:ext cx="5468471" cy="551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811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Arguments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not all parameters to a function have default values,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defaultless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ones are declared first in the parameter list: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getSum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=0);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OK</a:t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getSum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=0,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   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NO</a:t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an argument is omitted from a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 call, all arguments after it must also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omitted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 =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getSum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(num1, num2);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OK</a:t>
            </a:r>
            <a:b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sum = </a:t>
            </a:r>
            <a:r>
              <a:rPr 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getSum</a:t>
            </a:r>
            <a:r>
              <a:rPr 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(num1, , num3);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// NO </a:t>
            </a:r>
            <a:br>
              <a:rPr lang="en-US" b="1" dirty="0">
                <a:solidFill>
                  <a:srgbClr val="0070C0"/>
                </a:solidFill>
              </a:rPr>
            </a:br>
            <a:br>
              <a:rPr lang="en-US" b="1" dirty="0">
                <a:solidFill>
                  <a:srgbClr val="0070C0"/>
                </a:solidFill>
              </a:rPr>
            </a:b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4592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Default values in parameters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declaring a function we can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specify a default value for each of the last parameters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value will be used </a:t>
            </a:r>
            <a:r>
              <a:rPr lang="en-US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corresponding argument is left blank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calling to the function.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10058400" y="64579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74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6656207"/>
              </p:ext>
            </p:extLst>
          </p:nvPr>
        </p:nvGraphicFramePr>
        <p:xfrm>
          <a:off x="487679" y="3447826"/>
          <a:ext cx="8430409" cy="313585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604055">
                  <a:extLst>
                    <a:ext uri="{9D8B030D-6E8A-4147-A177-3AD203B41FA5}">
                      <a16:colId xmlns:a16="http://schemas.microsoft.com/office/drawing/2014/main" val="1572701538"/>
                    </a:ext>
                  </a:extLst>
                </a:gridCol>
                <a:gridCol w="1826354">
                  <a:extLst>
                    <a:ext uri="{9D8B030D-6E8A-4147-A177-3AD203B41FA5}">
                      <a16:colId xmlns:a16="http://schemas.microsoft.com/office/drawing/2014/main" val="910353623"/>
                    </a:ext>
                  </a:extLst>
                </a:gridCol>
              </a:tblGrid>
              <a:tr h="3135854">
                <a:tc>
                  <a:txBody>
                    <a:bodyPr/>
                    <a:lstStyle/>
                    <a:p>
                      <a:pPr marL="400050" lvl="1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200" b="1" u="none" kern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400050" lvl="1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2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// default values in functions</a:t>
                      </a:r>
                    </a:p>
                    <a:p>
                      <a:pPr marL="400050" lvl="1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2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#include &lt;</a:t>
                      </a:r>
                      <a:r>
                        <a:rPr lang="en-US" sz="1200" b="1" u="none" kern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iostream</a:t>
                      </a:r>
                      <a:r>
                        <a:rPr lang="en-US" sz="12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&gt;</a:t>
                      </a:r>
                    </a:p>
                    <a:p>
                      <a:pPr marL="400050" lvl="1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2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using namespace </a:t>
                      </a:r>
                      <a:r>
                        <a:rPr lang="en-US" sz="1200" b="1" u="none" kern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std</a:t>
                      </a:r>
                      <a:r>
                        <a:rPr lang="en-US" sz="12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;</a:t>
                      </a:r>
                    </a:p>
                    <a:p>
                      <a:pPr marL="400050" lvl="1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200" b="1" u="none" kern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400050" lvl="1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200" b="1" u="none" kern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2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divide (</a:t>
                      </a:r>
                      <a:r>
                        <a:rPr lang="en-US" sz="1200" b="1" u="none" kern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2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a, </a:t>
                      </a:r>
                      <a:r>
                        <a:rPr lang="en-US" sz="1200" b="1" u="none" kern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2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b=2)</a:t>
                      </a:r>
                    </a:p>
                    <a:p>
                      <a:pPr marL="400050" lvl="1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2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</a:t>
                      </a:r>
                    </a:p>
                    <a:p>
                      <a:pPr marL="857250" lvl="2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200" b="1" u="none" kern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2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r;</a:t>
                      </a:r>
                    </a:p>
                    <a:p>
                      <a:pPr marL="857250" lvl="2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2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r=a/b;</a:t>
                      </a:r>
                    </a:p>
                    <a:p>
                      <a:pPr marL="857250" lvl="2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2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 (r);</a:t>
                      </a:r>
                    </a:p>
                    <a:p>
                      <a:pPr marL="400050" lvl="1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2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  <a:p>
                      <a:pPr marL="400050" lvl="1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200" b="1" u="none" kern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400050" lvl="1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200" b="1" u="none" kern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marL="400050" lvl="1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200" b="1" u="none" kern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int</a:t>
                      </a:r>
                      <a:r>
                        <a:rPr lang="en-US" sz="12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main ()</a:t>
                      </a:r>
                    </a:p>
                    <a:p>
                      <a:pPr marL="400050" lvl="1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2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{</a:t>
                      </a:r>
                    </a:p>
                    <a:p>
                      <a:pPr marL="857250" lvl="2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200" b="1" u="none" kern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cout</a:t>
                      </a:r>
                      <a:r>
                        <a:rPr lang="en-US" sz="12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&lt;&lt; divide (12);</a:t>
                      </a:r>
                    </a:p>
                    <a:p>
                      <a:pPr marL="857250" lvl="2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200" b="1" u="none" kern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cout</a:t>
                      </a:r>
                      <a:r>
                        <a:rPr lang="en-US" sz="12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&lt;&lt; endl;</a:t>
                      </a:r>
                    </a:p>
                    <a:p>
                      <a:pPr marL="857250" lvl="2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200" b="1" u="none" kern="1200" dirty="0" err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cout</a:t>
                      </a:r>
                      <a:r>
                        <a:rPr lang="en-US" sz="12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&lt;&lt; divide (20,4);</a:t>
                      </a:r>
                    </a:p>
                    <a:p>
                      <a:pPr marL="857250" lvl="2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2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 0;</a:t>
                      </a:r>
                    </a:p>
                    <a:p>
                      <a:pPr marL="400050" lvl="1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200" b="1" u="none" kern="1200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}</a:t>
                      </a: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0050" lvl="1" indent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400" b="1" u="none" kern="1200" dirty="0"/>
                    </a:p>
                    <a:p>
                      <a:pPr marL="400050" lvl="1" indent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400" b="1" u="none" kern="1200" dirty="0"/>
                    </a:p>
                    <a:p>
                      <a:pPr marL="400050" lvl="1" indent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400" b="1" u="none" kern="1200" dirty="0"/>
                    </a:p>
                    <a:p>
                      <a:pPr marL="400050" lvl="1" indent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b="1" u="none" kern="1200" dirty="0"/>
                        <a:t>6</a:t>
                      </a:r>
                    </a:p>
                    <a:p>
                      <a:pPr marL="400050" lvl="1" indent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en-US" sz="1400" b="1" u="none" kern="1200" dirty="0"/>
                        <a:t>5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4050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809732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Default values in parameters </a:t>
            </a: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/>
        </p:nvGraphicFramePr>
        <p:xfrm>
          <a:off x="2895600" y="1470660"/>
          <a:ext cx="7620000" cy="477774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658252">
                  <a:extLst>
                    <a:ext uri="{9D8B030D-6E8A-4147-A177-3AD203B41FA5}">
                      <a16:colId xmlns:a16="http://schemas.microsoft.com/office/drawing/2014/main" val="1572701538"/>
                    </a:ext>
                  </a:extLst>
                </a:gridCol>
                <a:gridCol w="961748">
                  <a:extLst>
                    <a:ext uri="{9D8B030D-6E8A-4147-A177-3AD203B41FA5}">
                      <a16:colId xmlns:a16="http://schemas.microsoft.com/office/drawing/2014/main" val="910353623"/>
                    </a:ext>
                  </a:extLst>
                </a:gridCol>
              </a:tblGrid>
              <a:tr h="2895600">
                <a:tc>
                  <a:txBody>
                    <a:bodyPr/>
                    <a:lstStyle/>
                    <a:p>
                      <a:pPr marL="857250" lvl="2" indent="0" algn="l" defTabSz="914400" rtl="0" eaLnBrk="1" latinLnBrk="0" hangingPunct="1">
                        <a:lnSpc>
                          <a:spcPts val="905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200" b="1" u="none" kern="1200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  <a:p>
                      <a:pPr lvl="1" algn="l" rtl="0"/>
                      <a:r>
                        <a:rPr lang="en-US" dirty="0"/>
                        <a:t>#include &lt;</a:t>
                      </a:r>
                      <a:r>
                        <a:rPr lang="en-US" dirty="0" err="1"/>
                        <a:t>iostream</a:t>
                      </a:r>
                      <a:r>
                        <a:rPr lang="en-US" dirty="0"/>
                        <a:t>&gt;</a:t>
                      </a:r>
                    </a:p>
                    <a:p>
                      <a:pPr lvl="1" algn="l" rtl="0"/>
                      <a:r>
                        <a:rPr lang="en-US" dirty="0"/>
                        <a:t>using namespace </a:t>
                      </a:r>
                      <a:r>
                        <a:rPr lang="en-US" dirty="0" err="1"/>
                        <a:t>std</a:t>
                      </a:r>
                      <a:r>
                        <a:rPr lang="en-US" dirty="0"/>
                        <a:t>;</a:t>
                      </a:r>
                    </a:p>
                    <a:p>
                      <a:pPr lvl="1" algn="l" rtl="0"/>
                      <a:r>
                        <a:rPr lang="en-US" dirty="0"/>
                        <a:t> </a:t>
                      </a:r>
                    </a:p>
                    <a:p>
                      <a:pPr lvl="1" algn="l" rtl="0"/>
                      <a:r>
                        <a:rPr lang="en-US" dirty="0" err="1"/>
                        <a:t>int</a:t>
                      </a:r>
                      <a:r>
                        <a:rPr lang="en-US" dirty="0"/>
                        <a:t> sum(</a:t>
                      </a:r>
                      <a:r>
                        <a:rPr lang="en-US" dirty="0" err="1"/>
                        <a:t>int</a:t>
                      </a:r>
                      <a:r>
                        <a:rPr lang="en-US" dirty="0"/>
                        <a:t> x, </a:t>
                      </a:r>
                      <a:r>
                        <a:rPr lang="en-US" dirty="0" err="1"/>
                        <a:t>int</a:t>
                      </a:r>
                      <a:r>
                        <a:rPr lang="en-US" dirty="0"/>
                        <a:t> y, </a:t>
                      </a:r>
                      <a:r>
                        <a:rPr lang="en-US" dirty="0" err="1"/>
                        <a:t>int</a:t>
                      </a:r>
                      <a:r>
                        <a:rPr lang="en-US" dirty="0"/>
                        <a:t> z = 0, </a:t>
                      </a:r>
                      <a:r>
                        <a:rPr lang="en-US" dirty="0" err="1"/>
                        <a:t>int</a:t>
                      </a:r>
                      <a:r>
                        <a:rPr lang="en-US" dirty="0"/>
                        <a:t> w = 0)</a:t>
                      </a:r>
                    </a:p>
                    <a:p>
                      <a:pPr lvl="1" algn="l" rtl="0"/>
                      <a:r>
                        <a:rPr lang="en-US" dirty="0"/>
                        <a:t>{</a:t>
                      </a:r>
                    </a:p>
                    <a:p>
                      <a:pPr lvl="1" algn="l" rtl="0"/>
                      <a:r>
                        <a:rPr lang="en-US" dirty="0"/>
                        <a:t>    return (x + y + z + w);</a:t>
                      </a:r>
                    </a:p>
                    <a:p>
                      <a:pPr lvl="1" algn="l" rtl="0"/>
                      <a:r>
                        <a:rPr lang="en-US" dirty="0"/>
                        <a:t>}</a:t>
                      </a:r>
                    </a:p>
                    <a:p>
                      <a:pPr lvl="1" algn="l" rtl="0"/>
                      <a:r>
                        <a:rPr lang="en-US" dirty="0"/>
                        <a:t> </a:t>
                      </a:r>
                    </a:p>
                    <a:p>
                      <a:pPr lvl="1" algn="l" rtl="0"/>
                      <a:r>
                        <a:rPr lang="en-US" dirty="0" err="1"/>
                        <a:t>int</a:t>
                      </a:r>
                      <a:r>
                        <a:rPr lang="en-US" dirty="0"/>
                        <a:t> main()</a:t>
                      </a:r>
                    </a:p>
                    <a:p>
                      <a:pPr lvl="1" algn="l" rtl="0"/>
                      <a:r>
                        <a:rPr lang="en-US" dirty="0"/>
                        <a:t>{</a:t>
                      </a:r>
                    </a:p>
                    <a:p>
                      <a:pPr lvl="1" algn="l" rtl="0"/>
                      <a:r>
                        <a:rPr lang="en-US" dirty="0"/>
                        <a:t>    </a:t>
                      </a:r>
                      <a:r>
                        <a:rPr lang="en-US" dirty="0" err="1"/>
                        <a:t>cout</a:t>
                      </a:r>
                      <a:r>
                        <a:rPr lang="en-US" dirty="0"/>
                        <a:t> &lt;&lt; sum(10, 15) &lt;&lt; endl;</a:t>
                      </a:r>
                    </a:p>
                    <a:p>
                      <a:pPr lvl="1" algn="l" rtl="0"/>
                      <a:r>
                        <a:rPr lang="en-US" dirty="0"/>
                        <a:t>   </a:t>
                      </a:r>
                    </a:p>
                    <a:p>
                      <a:pPr lvl="1" algn="l" rtl="0"/>
                      <a:r>
                        <a:rPr lang="en-US" dirty="0"/>
                        <a:t>    </a:t>
                      </a:r>
                      <a:r>
                        <a:rPr lang="en-US" dirty="0" err="1"/>
                        <a:t>cout</a:t>
                      </a:r>
                      <a:r>
                        <a:rPr lang="en-US" dirty="0"/>
                        <a:t> &lt;&lt; sum(10, 15, 25) &lt;&lt; endl;</a:t>
                      </a:r>
                    </a:p>
                    <a:p>
                      <a:pPr lvl="1" algn="l" rtl="0"/>
                      <a:r>
                        <a:rPr lang="en-US" dirty="0"/>
                        <a:t>   </a:t>
                      </a:r>
                    </a:p>
                    <a:p>
                      <a:pPr lvl="1" algn="l" rtl="0"/>
                      <a:r>
                        <a:rPr lang="en-US" dirty="0"/>
                        <a:t>    </a:t>
                      </a:r>
                      <a:r>
                        <a:rPr lang="en-US" dirty="0" err="1"/>
                        <a:t>cout</a:t>
                      </a:r>
                      <a:r>
                        <a:rPr lang="en-US" dirty="0"/>
                        <a:t> &lt;&lt; sum(10, 15, 25, 30) &lt;&lt; endl;</a:t>
                      </a:r>
                    </a:p>
                    <a:p>
                      <a:pPr lvl="1" algn="l" rtl="0"/>
                      <a:r>
                        <a:rPr lang="en-US" dirty="0"/>
                        <a:t>    return 0;</a:t>
                      </a:r>
                    </a:p>
                    <a:p>
                      <a:pPr lvl="1" algn="l" rtl="0"/>
                      <a:r>
                        <a:rPr lang="en-US" dirty="0"/>
                        <a:t>}</a:t>
                      </a:r>
                    </a:p>
                  </a:txBody>
                  <a:tcPr marL="0" marR="0" marT="0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00050" lvl="1" indent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400" b="1" u="none" kern="1200" dirty="0"/>
                    </a:p>
                    <a:p>
                      <a:pPr marL="400050" lvl="1" indent="0" algn="l" defTabSz="914400" rtl="0" eaLnBrk="1" latinLnBrk="0" hangingPunct="1"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400" b="1" u="none" kern="1200" dirty="0"/>
                    </a:p>
                    <a:p>
                      <a:pPr marL="400050" lvl="1" indent="0" algn="ctr" defTabSz="914400" rtl="0" eaLnBrk="1" latinLnBrk="0" hangingPunct="1">
                        <a:spcBef>
                          <a:spcPct val="20000"/>
                        </a:spcBef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endParaRPr lang="en-US" sz="1400" b="1" u="none" kern="1200" dirty="0"/>
                    </a:p>
                    <a:p>
                      <a:pPr algn="ctr"/>
                      <a:endParaRPr lang="en-US" b="1" dirty="0"/>
                    </a:p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Output</a:t>
                      </a:r>
                    </a:p>
                    <a:p>
                      <a:pPr algn="ctr"/>
                      <a:endParaRPr lang="en-US" b="1" dirty="0"/>
                    </a:p>
                    <a:p>
                      <a:pPr algn="ctr"/>
                      <a:r>
                        <a:rPr lang="en-US" b="1" dirty="0"/>
                        <a:t>25</a:t>
                      </a:r>
                    </a:p>
                    <a:p>
                      <a:pPr algn="ctr"/>
                      <a:r>
                        <a:rPr lang="en-US" b="1" dirty="0"/>
                        <a:t> 50</a:t>
                      </a:r>
                    </a:p>
                    <a:p>
                      <a:pPr algn="ctr"/>
                      <a:r>
                        <a:rPr lang="en-US" b="1" dirty="0"/>
                        <a:t> 80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8840506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182409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9C4B3-64A2-273E-15EB-2A56B384D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345B3B8-149D-D366-9FF2-E25D0615B6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066" y="1219200"/>
            <a:ext cx="11395374" cy="4191826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8D9C84-8A8F-3EEF-2C94-69A8F8915C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475" y="5411026"/>
            <a:ext cx="3620005" cy="80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4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01CEF2E-5A65-1D30-6BD8-FE700F0E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Thank you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02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78516-473A-8880-655A-02204A7F0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096687B-AFCD-47B5-5CB8-769366619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1219199"/>
            <a:ext cx="7743464" cy="560366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B15A5C-33A0-5DC9-FD93-CF2D511A4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3463" y="1731147"/>
            <a:ext cx="3753374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28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ED882-1977-444F-1F11-EAE72C424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9BCFCF5-91C1-2F94-E533-CB4725E1E2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19200"/>
            <a:ext cx="9771853" cy="5459392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7B7046-C915-DB8B-26B0-45C2AB6386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4077" y="2438399"/>
            <a:ext cx="3791479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50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16503</TotalTime>
  <Words>3824</Words>
  <Application>Microsoft Office PowerPoint</Application>
  <PresentationFormat>Widescreen</PresentationFormat>
  <Paragraphs>605</Paragraphs>
  <Slides>77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91" baseType="lpstr">
      <vt:lpstr>__Source_Sans_3_4d9a39</vt:lpstr>
      <vt:lpstr>Aptos</vt:lpstr>
      <vt:lpstr>Aptos Display</vt:lpstr>
      <vt:lpstr>Arial</vt:lpstr>
      <vt:lpstr>Calibri</vt:lpstr>
      <vt:lpstr>Cambria Math</vt:lpstr>
      <vt:lpstr>Consolas</vt:lpstr>
      <vt:lpstr>Courier New</vt:lpstr>
      <vt:lpstr>Monotype Sorts</vt:lpstr>
      <vt:lpstr>Nunito</vt:lpstr>
      <vt:lpstr>Times</vt:lpstr>
      <vt:lpstr>Times New Roman</vt:lpstr>
      <vt:lpstr>Wingdings</vt:lpstr>
      <vt:lpstr>Office Theme</vt:lpstr>
      <vt:lpstr>Fundamental Of Structured Programming Lecture 10 </vt:lpstr>
      <vt:lpstr>PowerPoint Presentation</vt:lpstr>
      <vt:lpstr>The Range-Based for Loop </vt:lpstr>
      <vt:lpstr>example</vt:lpstr>
      <vt:lpstr>Example </vt:lpstr>
      <vt:lpstr>Using Increment and Decrement Operators with Array Elements</vt:lpstr>
      <vt:lpstr>Example </vt:lpstr>
      <vt:lpstr>Example </vt:lpstr>
      <vt:lpstr>Example </vt:lpstr>
      <vt:lpstr>C-Strings and string Objects</vt:lpstr>
      <vt:lpstr>C-Strings and string Objects</vt:lpstr>
      <vt:lpstr>String array </vt:lpstr>
      <vt:lpstr> Using C-Strings</vt:lpstr>
      <vt:lpstr>C-String Input</vt:lpstr>
      <vt:lpstr>C-String Input</vt:lpstr>
      <vt:lpstr>C-String Initialization vs. Assignment</vt:lpstr>
      <vt:lpstr>C-String and Keyboard Input</vt:lpstr>
      <vt:lpstr>Example </vt:lpstr>
      <vt:lpstr>Example </vt:lpstr>
      <vt:lpstr>Two-Dimensional Arrays</vt:lpstr>
      <vt:lpstr>Two-Dimensional Arrays</vt:lpstr>
      <vt:lpstr>Initialization at Definition</vt:lpstr>
      <vt:lpstr>Initialization and Access of two-dimension array </vt:lpstr>
      <vt:lpstr>Inputting and Outputting Multi-Dimensional Arrays</vt:lpstr>
      <vt:lpstr>Example </vt:lpstr>
      <vt:lpstr>Arrays with Three or More Dimensions  </vt:lpstr>
      <vt:lpstr>Arrays with Three or More Dimensions  </vt:lpstr>
      <vt:lpstr>Example </vt:lpstr>
      <vt:lpstr>PowerPoint Presentation</vt:lpstr>
      <vt:lpstr>Modular Programming </vt:lpstr>
      <vt:lpstr>PowerPoint Presentation</vt:lpstr>
      <vt:lpstr>Functions and subprograms</vt:lpstr>
      <vt:lpstr>What is a Function?</vt:lpstr>
      <vt:lpstr>Functions</vt:lpstr>
      <vt:lpstr>Advantages</vt:lpstr>
      <vt:lpstr>Function in C++</vt:lpstr>
      <vt:lpstr>Built in Function( library)</vt:lpstr>
      <vt:lpstr>Example of built in function </vt:lpstr>
      <vt:lpstr>Example of Using  Standard C++ Math Functions</vt:lpstr>
      <vt:lpstr>User-defined Function </vt:lpstr>
      <vt:lpstr>Functions</vt:lpstr>
      <vt:lpstr>Function Definition/Calling</vt:lpstr>
      <vt:lpstr>Function Definition/Calling</vt:lpstr>
      <vt:lpstr>Function Prototype</vt:lpstr>
      <vt:lpstr>Function Declaration</vt:lpstr>
      <vt:lpstr>Function Declaration</vt:lpstr>
      <vt:lpstr>Function Example </vt:lpstr>
      <vt:lpstr> Function Example Function Prototypes in Program   </vt:lpstr>
      <vt:lpstr>Function Return Type</vt:lpstr>
      <vt:lpstr>Function Return data type </vt:lpstr>
      <vt:lpstr>Function Return data type </vt:lpstr>
      <vt:lpstr>Calling a Function</vt:lpstr>
      <vt:lpstr>Calling Functions</vt:lpstr>
      <vt:lpstr>Arguments/Parameters in Function</vt:lpstr>
      <vt:lpstr>Arguments/Parameters in Function</vt:lpstr>
      <vt:lpstr>Arguments/Parameters in Function</vt:lpstr>
      <vt:lpstr>Example</vt:lpstr>
      <vt:lpstr>Example Function with a Parameter  </vt:lpstr>
      <vt:lpstr>Example Passing Multiple Arguments    </vt:lpstr>
      <vt:lpstr>The return Statement</vt:lpstr>
      <vt:lpstr>Performing Division in Program 6-11</vt:lpstr>
      <vt:lpstr>Returning a Value From a Function</vt:lpstr>
      <vt:lpstr>Returning a Value From a Function</vt:lpstr>
      <vt:lpstr>A Value-Returning Function</vt:lpstr>
      <vt:lpstr>Function Returning a Value in Program 6-12</vt:lpstr>
      <vt:lpstr>Function Returning a Value in Program 6-12</vt:lpstr>
      <vt:lpstr>Another Example from Program 6-13</vt:lpstr>
      <vt:lpstr>Returning a Value From a Function</vt:lpstr>
      <vt:lpstr>Returning a Boolean Value</vt:lpstr>
      <vt:lpstr>Example </vt:lpstr>
      <vt:lpstr>Default Arguments </vt:lpstr>
      <vt:lpstr>Default Arguments   Example</vt:lpstr>
      <vt:lpstr>Default Arguments </vt:lpstr>
      <vt:lpstr>Default values in parameters </vt:lpstr>
      <vt:lpstr>Default values in parameters </vt:lpstr>
      <vt:lpstr>Example </vt:lpstr>
      <vt:lpstr>Thank you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Fundamental Of Structured Programming Lecture 10 </dc:title>
  <dc:creator>naglaa fatfey</dc:creator>
  <cp:lastModifiedBy>Ahmed Yousry</cp:lastModifiedBy>
  <cp:revision>346</cp:revision>
  <dcterms:created xsi:type="dcterms:W3CDTF">2024-09-27T09:13:16Z</dcterms:created>
  <dcterms:modified xsi:type="dcterms:W3CDTF">2025-12-10T20:32:40Z</dcterms:modified>
</cp:coreProperties>
</file>